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58" r:id="rId4"/>
    <p:sldId id="259" r:id="rId5"/>
    <p:sldId id="260" r:id="rId6"/>
    <p:sldId id="261" r:id="rId7"/>
    <p:sldId id="273" r:id="rId8"/>
    <p:sldId id="274" r:id="rId9"/>
    <p:sldId id="263" r:id="rId10"/>
    <p:sldId id="269" r:id="rId11"/>
    <p:sldId id="264" r:id="rId12"/>
    <p:sldId id="277" r:id="rId13"/>
    <p:sldId id="279" r:id="rId14"/>
    <p:sldId id="270" r:id="rId15"/>
    <p:sldId id="271" r:id="rId16"/>
    <p:sldId id="280" r:id="rId17"/>
    <p:sldId id="281" r:id="rId18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034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DBF99-1B54-4F55-AA8F-81E414B1E36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554F3-5DEF-4F48-B443-63CC80F262E2}">
      <dgm:prSet phldrT="[Текст]"/>
      <dgm:spPr/>
      <dgm:t>
        <a:bodyPr/>
        <a:lstStyle/>
        <a:p>
          <a:r>
            <a:rPr lang="ru-RU" dirty="0" smtClean="0"/>
            <a:t>электрическая мощность </a:t>
          </a:r>
        </a:p>
        <a:p>
          <a:r>
            <a:rPr lang="ru-RU" dirty="0" smtClean="0"/>
            <a:t>7 мегаватт</a:t>
          </a:r>
          <a:endParaRPr lang="ru-RU" dirty="0"/>
        </a:p>
      </dgm:t>
    </dgm:pt>
    <dgm:pt modelId="{6F59E446-8C9C-4BE8-A75D-19EE19A28C2C}" type="parTrans" cxnId="{CBE0DE3D-91F8-4364-B130-2B4A8A54FEDA}">
      <dgm:prSet/>
      <dgm:spPr/>
      <dgm:t>
        <a:bodyPr/>
        <a:lstStyle/>
        <a:p>
          <a:endParaRPr lang="ru-RU"/>
        </a:p>
      </dgm:t>
    </dgm:pt>
    <dgm:pt modelId="{9D7CCFB8-1846-4DDC-A54D-E7E0AF2FAB92}" type="sibTrans" cxnId="{CBE0DE3D-91F8-4364-B130-2B4A8A54FEDA}">
      <dgm:prSet/>
      <dgm:spPr/>
      <dgm:t>
        <a:bodyPr/>
        <a:lstStyle/>
        <a:p>
          <a:endParaRPr lang="ru-RU"/>
        </a:p>
      </dgm:t>
    </dgm:pt>
    <dgm:pt modelId="{1FD9020F-8BFA-480A-8C38-889279ACEA3F}" type="asst">
      <dgm:prSet phldrT="[Текст]"/>
      <dgm:spPr/>
      <dgm:t>
        <a:bodyPr/>
        <a:lstStyle/>
        <a:p>
          <a:r>
            <a:rPr lang="ru-RU" dirty="0" smtClean="0"/>
            <a:t>газоснабжение проектируется</a:t>
          </a:r>
          <a:endParaRPr lang="ru-RU" dirty="0"/>
        </a:p>
      </dgm:t>
    </dgm:pt>
    <dgm:pt modelId="{E688D272-91D1-416A-85F6-39F94CB018AE}" type="parTrans" cxnId="{E066BCF4-0F2A-484F-87CD-99F4AAD0E503}">
      <dgm:prSet/>
      <dgm:spPr/>
      <dgm:t>
        <a:bodyPr/>
        <a:lstStyle/>
        <a:p>
          <a:endParaRPr lang="ru-RU"/>
        </a:p>
      </dgm:t>
    </dgm:pt>
    <dgm:pt modelId="{D783F5F5-0116-4272-83A0-0E60FB0D5712}" type="sibTrans" cxnId="{E066BCF4-0F2A-484F-87CD-99F4AAD0E503}">
      <dgm:prSet/>
      <dgm:spPr/>
      <dgm:t>
        <a:bodyPr/>
        <a:lstStyle/>
        <a:p>
          <a:endParaRPr lang="ru-RU"/>
        </a:p>
      </dgm:t>
    </dgm:pt>
    <dgm:pt modelId="{4709C90D-ABD8-4F12-8C0F-1CBB376AD0FF}">
      <dgm:prSet phldrT="[Текст]"/>
      <dgm:spPr/>
      <dgm:t>
        <a:bodyPr/>
        <a:lstStyle/>
        <a:p>
          <a:r>
            <a:rPr lang="ru-RU" dirty="0" smtClean="0"/>
            <a:t>теплоснабжение  </a:t>
          </a:r>
          <a:r>
            <a:rPr lang="ru-RU" dirty="0" err="1" smtClean="0"/>
            <a:t>_проектируется</a:t>
          </a:r>
          <a:endParaRPr lang="ru-RU" dirty="0"/>
        </a:p>
      </dgm:t>
    </dgm:pt>
    <dgm:pt modelId="{92980A8A-6447-44B0-A7FD-82FCDD205197}" type="parTrans" cxnId="{A68C3AAD-D9DA-4750-BE60-BD7F174F340A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986E07DE-7C20-4AB6-A035-5895F8D6B783}" type="sibTrans" cxnId="{A68C3AAD-D9DA-4750-BE60-BD7F174F340A}">
      <dgm:prSet/>
      <dgm:spPr/>
      <dgm:t>
        <a:bodyPr/>
        <a:lstStyle/>
        <a:p>
          <a:endParaRPr lang="ru-RU"/>
        </a:p>
      </dgm:t>
    </dgm:pt>
    <dgm:pt modelId="{0EB51B83-3173-4E2F-8B0A-5A9713B11E4E}">
      <dgm:prSet phldrT="[Текст]"/>
      <dgm:spPr/>
      <dgm:t>
        <a:bodyPr/>
        <a:lstStyle/>
        <a:p>
          <a:r>
            <a:rPr lang="ru-RU" dirty="0" err="1" smtClean="0"/>
            <a:t>пароснабжение</a:t>
          </a:r>
          <a:r>
            <a:rPr lang="ru-RU" dirty="0" smtClean="0"/>
            <a:t>  проектируется</a:t>
          </a:r>
          <a:endParaRPr lang="ru-RU" dirty="0"/>
        </a:p>
      </dgm:t>
    </dgm:pt>
    <dgm:pt modelId="{653EA54F-694F-46E3-86CD-E6AE2759FD0D}" type="parTrans" cxnId="{F7BBB3A1-B50F-48DA-ACEA-ACE29C964C40}">
      <dgm:prSet/>
      <dgm:spPr/>
      <dgm:t>
        <a:bodyPr/>
        <a:lstStyle/>
        <a:p>
          <a:endParaRPr lang="ru-RU"/>
        </a:p>
      </dgm:t>
    </dgm:pt>
    <dgm:pt modelId="{7CDB0C4C-59DA-4D27-878F-B9F72451736A}" type="sibTrans" cxnId="{F7BBB3A1-B50F-48DA-ACEA-ACE29C964C40}">
      <dgm:prSet/>
      <dgm:spPr/>
      <dgm:t>
        <a:bodyPr/>
        <a:lstStyle/>
        <a:p>
          <a:endParaRPr lang="ru-RU"/>
        </a:p>
      </dgm:t>
    </dgm:pt>
    <dgm:pt modelId="{5EFED826-E5FF-48D0-9D81-B81154F2202A}">
      <dgm:prSet phldrT="[Текст]"/>
      <dgm:spPr/>
      <dgm:t>
        <a:bodyPr/>
        <a:lstStyle/>
        <a:p>
          <a:r>
            <a:rPr lang="ru-RU" dirty="0" smtClean="0"/>
            <a:t>водоснабжение 1000 куб.м в сутки</a:t>
          </a:r>
          <a:endParaRPr lang="ru-RU" dirty="0"/>
        </a:p>
      </dgm:t>
    </dgm:pt>
    <dgm:pt modelId="{6B0389F1-6DA8-4B62-B411-249B7A7E5E50}" type="parTrans" cxnId="{DB6140D7-4691-49CE-8587-95A3CD8C22EE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1C86EA95-A652-41FC-A11F-4801FBF26627}" type="sibTrans" cxnId="{DB6140D7-4691-49CE-8587-95A3CD8C22EE}">
      <dgm:prSet/>
      <dgm:spPr/>
      <dgm:t>
        <a:bodyPr/>
        <a:lstStyle/>
        <a:p>
          <a:endParaRPr lang="ru-RU"/>
        </a:p>
      </dgm:t>
    </dgm:pt>
    <dgm:pt modelId="{CCC8A005-CFA7-4135-B1B5-00FB10AF7848}">
      <dgm:prSet/>
      <dgm:spPr/>
      <dgm:t>
        <a:bodyPr/>
        <a:lstStyle/>
        <a:p>
          <a:r>
            <a:rPr lang="ru-RU" dirty="0" smtClean="0"/>
            <a:t>водоснабжение 1000 куб.м в сутки</a:t>
          </a:r>
          <a:endParaRPr lang="ru-RU" dirty="0"/>
        </a:p>
      </dgm:t>
    </dgm:pt>
    <dgm:pt modelId="{6ED2975C-28A9-4E36-B164-DDDF9B7AAE0B}" type="parTrans" cxnId="{1B93F192-61D4-4C45-9C89-A8156A9C7486}">
      <dgm:prSet/>
      <dgm:spPr/>
      <dgm:t>
        <a:bodyPr/>
        <a:lstStyle/>
        <a:p>
          <a:endParaRPr lang="ru-RU"/>
        </a:p>
      </dgm:t>
    </dgm:pt>
    <dgm:pt modelId="{830FFA2C-B539-42D9-9420-840AA1F4A330}" type="sibTrans" cxnId="{1B93F192-61D4-4C45-9C89-A8156A9C7486}">
      <dgm:prSet/>
      <dgm:spPr/>
      <dgm:t>
        <a:bodyPr/>
        <a:lstStyle/>
        <a:p>
          <a:endParaRPr lang="ru-RU"/>
        </a:p>
      </dgm:t>
    </dgm:pt>
    <dgm:pt modelId="{8E493914-4371-4489-A7AC-102B87368DFC}" type="pres">
      <dgm:prSet presAssocID="{B0DDBF99-1B54-4F55-AA8F-81E414B1E36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2F6ACF-3F6D-4939-B990-9716B710EDA8}" type="pres">
      <dgm:prSet presAssocID="{051554F3-5DEF-4F48-B443-63CC80F262E2}" presName="hierRoot1" presStyleCnt="0">
        <dgm:presLayoutVars>
          <dgm:hierBranch val="init"/>
        </dgm:presLayoutVars>
      </dgm:prSet>
      <dgm:spPr/>
    </dgm:pt>
    <dgm:pt modelId="{3EE11539-28ED-4A62-A814-F2F9E87B198E}" type="pres">
      <dgm:prSet presAssocID="{051554F3-5DEF-4F48-B443-63CC80F262E2}" presName="rootComposite1" presStyleCnt="0"/>
      <dgm:spPr/>
    </dgm:pt>
    <dgm:pt modelId="{A55AFF4A-73BD-440E-8B8E-E850BA9D75CD}" type="pres">
      <dgm:prSet presAssocID="{051554F3-5DEF-4F48-B443-63CC80F262E2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17F51C-D81D-43B9-AC5B-D0078F3A2ABC}" type="pres">
      <dgm:prSet presAssocID="{051554F3-5DEF-4F48-B443-63CC80F262E2}" presName="topArc1" presStyleLbl="parChTrans1D1" presStyleIdx="0" presStyleCnt="12"/>
      <dgm:spPr>
        <a:ln>
          <a:solidFill>
            <a:srgbClr val="009900"/>
          </a:solidFill>
        </a:ln>
      </dgm:spPr>
    </dgm:pt>
    <dgm:pt modelId="{11BB4CD7-377E-4A4B-B346-4C6FF16675F4}" type="pres">
      <dgm:prSet presAssocID="{051554F3-5DEF-4F48-B443-63CC80F262E2}" presName="bottomArc1" presStyleLbl="parChTrans1D1" presStyleIdx="1" presStyleCnt="12"/>
      <dgm:spPr>
        <a:ln>
          <a:solidFill>
            <a:srgbClr val="009900"/>
          </a:solidFill>
        </a:ln>
      </dgm:spPr>
    </dgm:pt>
    <dgm:pt modelId="{2ADCB408-60D1-43C2-A2FB-A20CE677B19E}" type="pres">
      <dgm:prSet presAssocID="{051554F3-5DEF-4F48-B443-63CC80F262E2}" presName="topConnNode1" presStyleLbl="node1" presStyleIdx="0" presStyleCnt="0"/>
      <dgm:spPr/>
      <dgm:t>
        <a:bodyPr/>
        <a:lstStyle/>
        <a:p>
          <a:endParaRPr lang="ru-RU"/>
        </a:p>
      </dgm:t>
    </dgm:pt>
    <dgm:pt modelId="{3323ED24-C6F6-4EB5-B021-A6A6F83D7AF4}" type="pres">
      <dgm:prSet presAssocID="{051554F3-5DEF-4F48-B443-63CC80F262E2}" presName="hierChild2" presStyleCnt="0"/>
      <dgm:spPr/>
    </dgm:pt>
    <dgm:pt modelId="{7A887D24-E746-49FD-8242-57FA044B0962}" type="pres">
      <dgm:prSet presAssocID="{92980A8A-6447-44B0-A7FD-82FCDD205197}" presName="Name28" presStyleLbl="parChTrans1D2" presStyleIdx="0" presStyleCnt="4"/>
      <dgm:spPr/>
      <dgm:t>
        <a:bodyPr/>
        <a:lstStyle/>
        <a:p>
          <a:endParaRPr lang="ru-RU"/>
        </a:p>
      </dgm:t>
    </dgm:pt>
    <dgm:pt modelId="{7AB0BB1F-A663-4364-9992-57134D165A85}" type="pres">
      <dgm:prSet presAssocID="{4709C90D-ABD8-4F12-8C0F-1CBB376AD0FF}" presName="hierRoot2" presStyleCnt="0">
        <dgm:presLayoutVars>
          <dgm:hierBranch val="init"/>
        </dgm:presLayoutVars>
      </dgm:prSet>
      <dgm:spPr/>
    </dgm:pt>
    <dgm:pt modelId="{3B24128D-7892-4F2C-9886-ADA47AF0C9CB}" type="pres">
      <dgm:prSet presAssocID="{4709C90D-ABD8-4F12-8C0F-1CBB376AD0FF}" presName="rootComposite2" presStyleCnt="0"/>
      <dgm:spPr/>
    </dgm:pt>
    <dgm:pt modelId="{C061FF58-D1FB-4C7A-A435-F8E733A72E3F}" type="pres">
      <dgm:prSet presAssocID="{4709C90D-ABD8-4F12-8C0F-1CBB376AD0F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D3174C-BCF8-4E77-9BC5-DB2FC25DC501}" type="pres">
      <dgm:prSet presAssocID="{4709C90D-ABD8-4F12-8C0F-1CBB376AD0FF}" presName="topArc2" presStyleLbl="parChTrans1D1" presStyleIdx="2" presStyleCnt="12"/>
      <dgm:spPr>
        <a:ln>
          <a:solidFill>
            <a:srgbClr val="009900"/>
          </a:solidFill>
        </a:ln>
      </dgm:spPr>
    </dgm:pt>
    <dgm:pt modelId="{B91728B5-E948-4057-9A3A-E023C344B438}" type="pres">
      <dgm:prSet presAssocID="{4709C90D-ABD8-4F12-8C0F-1CBB376AD0FF}" presName="bottomArc2" presStyleLbl="parChTrans1D1" presStyleIdx="3" presStyleCnt="12"/>
      <dgm:spPr>
        <a:ln>
          <a:solidFill>
            <a:srgbClr val="009900"/>
          </a:solidFill>
        </a:ln>
      </dgm:spPr>
    </dgm:pt>
    <dgm:pt modelId="{F0BF7C2A-313E-41EA-BC3F-7C9C4989A37D}" type="pres">
      <dgm:prSet presAssocID="{4709C90D-ABD8-4F12-8C0F-1CBB376AD0FF}" presName="topConnNode2" presStyleLbl="node2" presStyleIdx="0" presStyleCnt="0"/>
      <dgm:spPr/>
      <dgm:t>
        <a:bodyPr/>
        <a:lstStyle/>
        <a:p>
          <a:endParaRPr lang="ru-RU"/>
        </a:p>
      </dgm:t>
    </dgm:pt>
    <dgm:pt modelId="{9CCDDA43-4A5E-45EC-94F9-54C04A2F4212}" type="pres">
      <dgm:prSet presAssocID="{4709C90D-ABD8-4F12-8C0F-1CBB376AD0FF}" presName="hierChild4" presStyleCnt="0"/>
      <dgm:spPr/>
    </dgm:pt>
    <dgm:pt modelId="{79FFDDED-12D8-44DF-A65A-6B6D1F09218D}" type="pres">
      <dgm:prSet presAssocID="{4709C90D-ABD8-4F12-8C0F-1CBB376AD0FF}" presName="hierChild5" presStyleCnt="0"/>
      <dgm:spPr/>
    </dgm:pt>
    <dgm:pt modelId="{821438F5-CCD2-4A4D-A662-FE4F175FD22B}" type="pres">
      <dgm:prSet presAssocID="{653EA54F-694F-46E3-86CD-E6AE2759FD0D}" presName="Name28" presStyleLbl="parChTrans1D2" presStyleIdx="1" presStyleCnt="4"/>
      <dgm:spPr/>
      <dgm:t>
        <a:bodyPr/>
        <a:lstStyle/>
        <a:p>
          <a:endParaRPr lang="ru-RU"/>
        </a:p>
      </dgm:t>
    </dgm:pt>
    <dgm:pt modelId="{D4AFF963-183B-486D-9C9B-A026BAB2F9AA}" type="pres">
      <dgm:prSet presAssocID="{0EB51B83-3173-4E2F-8B0A-5A9713B11E4E}" presName="hierRoot2" presStyleCnt="0">
        <dgm:presLayoutVars>
          <dgm:hierBranch val="init"/>
        </dgm:presLayoutVars>
      </dgm:prSet>
      <dgm:spPr/>
    </dgm:pt>
    <dgm:pt modelId="{20C6ED79-098E-42E9-B87C-ED183092C081}" type="pres">
      <dgm:prSet presAssocID="{0EB51B83-3173-4E2F-8B0A-5A9713B11E4E}" presName="rootComposite2" presStyleCnt="0"/>
      <dgm:spPr/>
    </dgm:pt>
    <dgm:pt modelId="{0689DE06-808D-4F0F-A168-5EC8B36791E6}" type="pres">
      <dgm:prSet presAssocID="{0EB51B83-3173-4E2F-8B0A-5A9713B11E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82007-24E1-4BE7-AC64-EF8F83295201}" type="pres">
      <dgm:prSet presAssocID="{0EB51B83-3173-4E2F-8B0A-5A9713B11E4E}" presName="topArc2" presStyleLbl="parChTrans1D1" presStyleIdx="4" presStyleCnt="12"/>
      <dgm:spPr>
        <a:ln>
          <a:solidFill>
            <a:srgbClr val="009900"/>
          </a:solidFill>
        </a:ln>
      </dgm:spPr>
    </dgm:pt>
    <dgm:pt modelId="{381F834F-B574-457E-8651-CAB268AD7F8C}" type="pres">
      <dgm:prSet presAssocID="{0EB51B83-3173-4E2F-8B0A-5A9713B11E4E}" presName="bottomArc2" presStyleLbl="parChTrans1D1" presStyleIdx="5" presStyleCnt="12"/>
      <dgm:spPr>
        <a:ln>
          <a:solidFill>
            <a:srgbClr val="009900"/>
          </a:solidFill>
        </a:ln>
      </dgm:spPr>
    </dgm:pt>
    <dgm:pt modelId="{974890CC-496C-4ED3-B7A6-E6FC3458C6EE}" type="pres">
      <dgm:prSet presAssocID="{0EB51B83-3173-4E2F-8B0A-5A9713B11E4E}" presName="topConnNode2" presStyleLbl="node2" presStyleIdx="0" presStyleCnt="0"/>
      <dgm:spPr/>
      <dgm:t>
        <a:bodyPr/>
        <a:lstStyle/>
        <a:p>
          <a:endParaRPr lang="ru-RU"/>
        </a:p>
      </dgm:t>
    </dgm:pt>
    <dgm:pt modelId="{BA9A7D4B-6222-4C45-88C3-A858500A0944}" type="pres">
      <dgm:prSet presAssocID="{0EB51B83-3173-4E2F-8B0A-5A9713B11E4E}" presName="hierChild4" presStyleCnt="0"/>
      <dgm:spPr/>
    </dgm:pt>
    <dgm:pt modelId="{834CA919-AF88-4740-814E-8F63C8EA63DA}" type="pres">
      <dgm:prSet presAssocID="{0EB51B83-3173-4E2F-8B0A-5A9713B11E4E}" presName="hierChild5" presStyleCnt="0"/>
      <dgm:spPr/>
    </dgm:pt>
    <dgm:pt modelId="{DBEB8A42-AC9D-454A-A21D-026D955DB8EB}" type="pres">
      <dgm:prSet presAssocID="{6B0389F1-6DA8-4B62-B411-249B7A7E5E50}" presName="Name28" presStyleLbl="parChTrans1D2" presStyleIdx="2" presStyleCnt="4"/>
      <dgm:spPr/>
      <dgm:t>
        <a:bodyPr/>
        <a:lstStyle/>
        <a:p>
          <a:endParaRPr lang="ru-RU"/>
        </a:p>
      </dgm:t>
    </dgm:pt>
    <dgm:pt modelId="{3DF3B32B-F74A-4655-8585-977052B4519E}" type="pres">
      <dgm:prSet presAssocID="{5EFED826-E5FF-48D0-9D81-B81154F2202A}" presName="hierRoot2" presStyleCnt="0">
        <dgm:presLayoutVars>
          <dgm:hierBranch val="init"/>
        </dgm:presLayoutVars>
      </dgm:prSet>
      <dgm:spPr/>
    </dgm:pt>
    <dgm:pt modelId="{93B319C8-39E3-4FCF-874B-35755F11A550}" type="pres">
      <dgm:prSet presAssocID="{5EFED826-E5FF-48D0-9D81-B81154F2202A}" presName="rootComposite2" presStyleCnt="0"/>
      <dgm:spPr/>
    </dgm:pt>
    <dgm:pt modelId="{C22CF7AB-D42A-40C3-90E8-F9B2F99C5862}" type="pres">
      <dgm:prSet presAssocID="{5EFED826-E5FF-48D0-9D81-B81154F2202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2282D-882D-4E27-8D71-D46DF3011869}" type="pres">
      <dgm:prSet presAssocID="{5EFED826-E5FF-48D0-9D81-B81154F2202A}" presName="topArc2" presStyleLbl="parChTrans1D1" presStyleIdx="6" presStyleCnt="12"/>
      <dgm:spPr>
        <a:ln>
          <a:solidFill>
            <a:srgbClr val="009900"/>
          </a:solidFill>
        </a:ln>
      </dgm:spPr>
    </dgm:pt>
    <dgm:pt modelId="{A38F3499-4B96-4F35-9441-5568658D1382}" type="pres">
      <dgm:prSet presAssocID="{5EFED826-E5FF-48D0-9D81-B81154F2202A}" presName="bottomArc2" presStyleLbl="parChTrans1D1" presStyleIdx="7" presStyleCnt="12"/>
      <dgm:spPr>
        <a:ln>
          <a:solidFill>
            <a:srgbClr val="009900"/>
          </a:solidFill>
        </a:ln>
      </dgm:spPr>
    </dgm:pt>
    <dgm:pt modelId="{D3C6F016-80CE-424D-8D98-9F060972EC67}" type="pres">
      <dgm:prSet presAssocID="{5EFED826-E5FF-48D0-9D81-B81154F2202A}" presName="topConnNode2" presStyleLbl="node2" presStyleIdx="0" presStyleCnt="0"/>
      <dgm:spPr/>
      <dgm:t>
        <a:bodyPr/>
        <a:lstStyle/>
        <a:p>
          <a:endParaRPr lang="ru-RU"/>
        </a:p>
      </dgm:t>
    </dgm:pt>
    <dgm:pt modelId="{1E96280E-0D22-4C23-B2AD-C4175D74C480}" type="pres">
      <dgm:prSet presAssocID="{5EFED826-E5FF-48D0-9D81-B81154F2202A}" presName="hierChild4" presStyleCnt="0"/>
      <dgm:spPr/>
    </dgm:pt>
    <dgm:pt modelId="{9AD035E7-EB97-48D3-90DA-2D282AF5EF5D}" type="pres">
      <dgm:prSet presAssocID="{5EFED826-E5FF-48D0-9D81-B81154F2202A}" presName="hierChild5" presStyleCnt="0"/>
      <dgm:spPr/>
    </dgm:pt>
    <dgm:pt modelId="{9CBAF7A2-1D8F-4374-83A6-B51A6CB9BDB4}" type="pres">
      <dgm:prSet presAssocID="{051554F3-5DEF-4F48-B443-63CC80F262E2}" presName="hierChild3" presStyleCnt="0"/>
      <dgm:spPr/>
    </dgm:pt>
    <dgm:pt modelId="{E7B8ABCB-399F-44DC-BD18-5E4DA039D118}" type="pres">
      <dgm:prSet presAssocID="{E688D272-91D1-416A-85F6-39F94CB018AE}" presName="Name101" presStyleLbl="parChTrans1D2" presStyleIdx="3" presStyleCnt="4"/>
      <dgm:spPr/>
      <dgm:t>
        <a:bodyPr/>
        <a:lstStyle/>
        <a:p>
          <a:endParaRPr lang="ru-RU"/>
        </a:p>
      </dgm:t>
    </dgm:pt>
    <dgm:pt modelId="{DED9EC8A-9849-43C3-9E6F-9938764F778A}" type="pres">
      <dgm:prSet presAssocID="{1FD9020F-8BFA-480A-8C38-889279ACEA3F}" presName="hierRoot3" presStyleCnt="0">
        <dgm:presLayoutVars>
          <dgm:hierBranch val="init"/>
        </dgm:presLayoutVars>
      </dgm:prSet>
      <dgm:spPr/>
    </dgm:pt>
    <dgm:pt modelId="{AADC2DF1-CF84-4D0B-A521-3CF3147232C9}" type="pres">
      <dgm:prSet presAssocID="{1FD9020F-8BFA-480A-8C38-889279ACEA3F}" presName="rootComposite3" presStyleCnt="0"/>
      <dgm:spPr/>
    </dgm:pt>
    <dgm:pt modelId="{FE07EDA0-B478-4F36-998C-B086F1632B47}" type="pres">
      <dgm:prSet presAssocID="{1FD9020F-8BFA-480A-8C38-889279ACEA3F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1732F-9C71-4390-9870-6C4C47AB329A}" type="pres">
      <dgm:prSet presAssocID="{1FD9020F-8BFA-480A-8C38-889279ACEA3F}" presName="topArc3" presStyleLbl="parChTrans1D1" presStyleIdx="8" presStyleCnt="12"/>
      <dgm:spPr>
        <a:ln>
          <a:solidFill>
            <a:srgbClr val="009900"/>
          </a:solidFill>
        </a:ln>
      </dgm:spPr>
    </dgm:pt>
    <dgm:pt modelId="{61D3E7E0-E055-4A93-8CDF-7C160CBE3E6F}" type="pres">
      <dgm:prSet presAssocID="{1FD9020F-8BFA-480A-8C38-889279ACEA3F}" presName="bottomArc3" presStyleLbl="parChTrans1D1" presStyleIdx="9" presStyleCnt="12"/>
      <dgm:spPr>
        <a:ln>
          <a:solidFill>
            <a:srgbClr val="009900"/>
          </a:solidFill>
        </a:ln>
      </dgm:spPr>
    </dgm:pt>
    <dgm:pt modelId="{2904C5B2-FFD1-4E41-A1FC-BACB43385BF1}" type="pres">
      <dgm:prSet presAssocID="{1FD9020F-8BFA-480A-8C38-889279ACEA3F}" presName="topConnNode3" presStyleLbl="asst1" presStyleIdx="0" presStyleCnt="0"/>
      <dgm:spPr/>
      <dgm:t>
        <a:bodyPr/>
        <a:lstStyle/>
        <a:p>
          <a:endParaRPr lang="ru-RU"/>
        </a:p>
      </dgm:t>
    </dgm:pt>
    <dgm:pt modelId="{07C06993-CB84-4DB0-96D7-BDADF606AD77}" type="pres">
      <dgm:prSet presAssocID="{1FD9020F-8BFA-480A-8C38-889279ACEA3F}" presName="hierChild6" presStyleCnt="0"/>
      <dgm:spPr/>
    </dgm:pt>
    <dgm:pt modelId="{D5E672DD-9C11-4285-AE85-4FF1B919B67C}" type="pres">
      <dgm:prSet presAssocID="{1FD9020F-8BFA-480A-8C38-889279ACEA3F}" presName="hierChild7" presStyleCnt="0"/>
      <dgm:spPr/>
    </dgm:pt>
    <dgm:pt modelId="{2B34825F-97B8-49DC-8B6B-B7B8A2E74DF5}" type="pres">
      <dgm:prSet presAssocID="{CCC8A005-CFA7-4135-B1B5-00FB10AF7848}" presName="hierRoot1" presStyleCnt="0">
        <dgm:presLayoutVars>
          <dgm:hierBranch val="init"/>
        </dgm:presLayoutVars>
      </dgm:prSet>
      <dgm:spPr/>
    </dgm:pt>
    <dgm:pt modelId="{47974D87-DA34-48C0-9DF6-154793D76DA9}" type="pres">
      <dgm:prSet presAssocID="{CCC8A005-CFA7-4135-B1B5-00FB10AF7848}" presName="rootComposite1" presStyleCnt="0"/>
      <dgm:spPr/>
    </dgm:pt>
    <dgm:pt modelId="{DA336951-B84B-4F88-853A-DEE131460053}" type="pres">
      <dgm:prSet presAssocID="{CCC8A005-CFA7-4135-B1B5-00FB10AF7848}" presName="rootText1" presStyleLbl="alignAcc1" presStyleIdx="0" presStyleCnt="0" custLinFactY="100000" custLinFactNeighborX="-59320" custLinFactNeighborY="123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DA3BF8-36FD-4753-84D4-B41D66967D80}" type="pres">
      <dgm:prSet presAssocID="{CCC8A005-CFA7-4135-B1B5-00FB10AF7848}" presName="topArc1" presStyleLbl="parChTrans1D1" presStyleIdx="10" presStyleCnt="12"/>
      <dgm:spPr>
        <a:ln>
          <a:solidFill>
            <a:srgbClr val="009900"/>
          </a:solidFill>
        </a:ln>
      </dgm:spPr>
    </dgm:pt>
    <dgm:pt modelId="{3CD6AFF1-980A-4CD3-A6FE-286458107A90}" type="pres">
      <dgm:prSet presAssocID="{CCC8A005-CFA7-4135-B1B5-00FB10AF7848}" presName="bottomArc1" presStyleLbl="parChTrans1D1" presStyleIdx="11" presStyleCnt="12"/>
      <dgm:spPr>
        <a:ln>
          <a:solidFill>
            <a:srgbClr val="009900"/>
          </a:solidFill>
        </a:ln>
      </dgm:spPr>
    </dgm:pt>
    <dgm:pt modelId="{C3C95B5D-DE37-43F4-BCD6-CD920521B718}" type="pres">
      <dgm:prSet presAssocID="{CCC8A005-CFA7-4135-B1B5-00FB10AF7848}" presName="topConnNode1" presStyleLbl="node1" presStyleIdx="0" presStyleCnt="0"/>
      <dgm:spPr/>
      <dgm:t>
        <a:bodyPr/>
        <a:lstStyle/>
        <a:p>
          <a:endParaRPr lang="ru-RU"/>
        </a:p>
      </dgm:t>
    </dgm:pt>
    <dgm:pt modelId="{668724FC-8788-4FFB-B17A-60AC6255E052}" type="pres">
      <dgm:prSet presAssocID="{CCC8A005-CFA7-4135-B1B5-00FB10AF7848}" presName="hierChild2" presStyleCnt="0"/>
      <dgm:spPr/>
    </dgm:pt>
    <dgm:pt modelId="{6647CE32-6DC7-4AA3-8A40-E398DE87AD7C}" type="pres">
      <dgm:prSet presAssocID="{CCC8A005-CFA7-4135-B1B5-00FB10AF7848}" presName="hierChild3" presStyleCnt="0"/>
      <dgm:spPr/>
    </dgm:pt>
  </dgm:ptLst>
  <dgm:cxnLst>
    <dgm:cxn modelId="{84C85D0D-F6A3-4035-BB20-137A22D02BD5}" type="presOf" srcId="{B0DDBF99-1B54-4F55-AA8F-81E414B1E367}" destId="{8E493914-4371-4489-A7AC-102B87368DFC}" srcOrd="0" destOrd="0" presId="urn:microsoft.com/office/officeart/2008/layout/HalfCircleOrganizationChart"/>
    <dgm:cxn modelId="{CA8EEFC6-84BA-495D-85BC-599C38671340}" type="presOf" srcId="{653EA54F-694F-46E3-86CD-E6AE2759FD0D}" destId="{821438F5-CCD2-4A4D-A662-FE4F175FD22B}" srcOrd="0" destOrd="0" presId="urn:microsoft.com/office/officeart/2008/layout/HalfCircleOrganizationChart"/>
    <dgm:cxn modelId="{536EAA1D-E5EB-485D-B08A-E84BE55BD0D3}" type="presOf" srcId="{1FD9020F-8BFA-480A-8C38-889279ACEA3F}" destId="{FE07EDA0-B478-4F36-998C-B086F1632B47}" srcOrd="0" destOrd="0" presId="urn:microsoft.com/office/officeart/2008/layout/HalfCircleOrganizationChart"/>
    <dgm:cxn modelId="{6F87E4F9-DB1C-415C-87AB-17228B7A2168}" type="presOf" srcId="{6B0389F1-6DA8-4B62-B411-249B7A7E5E50}" destId="{DBEB8A42-AC9D-454A-A21D-026D955DB8EB}" srcOrd="0" destOrd="0" presId="urn:microsoft.com/office/officeart/2008/layout/HalfCircleOrganizationChart"/>
    <dgm:cxn modelId="{CFE39806-AF95-4034-9780-DDE97CEA86EE}" type="presOf" srcId="{1FD9020F-8BFA-480A-8C38-889279ACEA3F}" destId="{2904C5B2-FFD1-4E41-A1FC-BACB43385BF1}" srcOrd="1" destOrd="0" presId="urn:microsoft.com/office/officeart/2008/layout/HalfCircleOrganizationChart"/>
    <dgm:cxn modelId="{1709EE9C-31F8-4AAA-8D95-1ECE36075E10}" type="presOf" srcId="{CCC8A005-CFA7-4135-B1B5-00FB10AF7848}" destId="{DA336951-B84B-4F88-853A-DEE131460053}" srcOrd="0" destOrd="0" presId="urn:microsoft.com/office/officeart/2008/layout/HalfCircleOrganizationChart"/>
    <dgm:cxn modelId="{4552464F-B90A-4F21-BB18-FE96B3F05B50}" type="presOf" srcId="{E688D272-91D1-416A-85F6-39F94CB018AE}" destId="{E7B8ABCB-399F-44DC-BD18-5E4DA039D118}" srcOrd="0" destOrd="0" presId="urn:microsoft.com/office/officeart/2008/layout/HalfCircleOrganizationChart"/>
    <dgm:cxn modelId="{383AF8D1-5F3B-4F48-B7E8-6AD1D7AFC762}" type="presOf" srcId="{4709C90D-ABD8-4F12-8C0F-1CBB376AD0FF}" destId="{C061FF58-D1FB-4C7A-A435-F8E733A72E3F}" srcOrd="0" destOrd="0" presId="urn:microsoft.com/office/officeart/2008/layout/HalfCircleOrganizationChart"/>
    <dgm:cxn modelId="{B55A39C9-6D95-4DF1-A564-84D401EC4940}" type="presOf" srcId="{0EB51B83-3173-4E2F-8B0A-5A9713B11E4E}" destId="{974890CC-496C-4ED3-B7A6-E6FC3458C6EE}" srcOrd="1" destOrd="0" presId="urn:microsoft.com/office/officeart/2008/layout/HalfCircleOrganizationChart"/>
    <dgm:cxn modelId="{AA0CB473-19E7-42F7-9A90-6CCECD73F25F}" type="presOf" srcId="{4709C90D-ABD8-4F12-8C0F-1CBB376AD0FF}" destId="{F0BF7C2A-313E-41EA-BC3F-7C9C4989A37D}" srcOrd="1" destOrd="0" presId="urn:microsoft.com/office/officeart/2008/layout/HalfCircleOrganizationChart"/>
    <dgm:cxn modelId="{A68C3AAD-D9DA-4750-BE60-BD7F174F340A}" srcId="{051554F3-5DEF-4F48-B443-63CC80F262E2}" destId="{4709C90D-ABD8-4F12-8C0F-1CBB376AD0FF}" srcOrd="1" destOrd="0" parTransId="{92980A8A-6447-44B0-A7FD-82FCDD205197}" sibTransId="{986E07DE-7C20-4AB6-A035-5895F8D6B783}"/>
    <dgm:cxn modelId="{FA21290B-58E3-4C1C-B841-0277099C425C}" type="presOf" srcId="{051554F3-5DEF-4F48-B443-63CC80F262E2}" destId="{2ADCB408-60D1-43C2-A2FB-A20CE677B19E}" srcOrd="1" destOrd="0" presId="urn:microsoft.com/office/officeart/2008/layout/HalfCircleOrganizationChart"/>
    <dgm:cxn modelId="{23E3BF27-962A-433E-A196-3A277A2F36D3}" type="presOf" srcId="{051554F3-5DEF-4F48-B443-63CC80F262E2}" destId="{A55AFF4A-73BD-440E-8B8E-E850BA9D75CD}" srcOrd="0" destOrd="0" presId="urn:microsoft.com/office/officeart/2008/layout/HalfCircleOrganizationChart"/>
    <dgm:cxn modelId="{DB6140D7-4691-49CE-8587-95A3CD8C22EE}" srcId="{051554F3-5DEF-4F48-B443-63CC80F262E2}" destId="{5EFED826-E5FF-48D0-9D81-B81154F2202A}" srcOrd="3" destOrd="0" parTransId="{6B0389F1-6DA8-4B62-B411-249B7A7E5E50}" sibTransId="{1C86EA95-A652-41FC-A11F-4801FBF26627}"/>
    <dgm:cxn modelId="{8F86C15C-E9C3-4916-8323-F1559225DFDB}" type="presOf" srcId="{5EFED826-E5FF-48D0-9D81-B81154F2202A}" destId="{C22CF7AB-D42A-40C3-90E8-F9B2F99C5862}" srcOrd="0" destOrd="0" presId="urn:microsoft.com/office/officeart/2008/layout/HalfCircleOrganizationChart"/>
    <dgm:cxn modelId="{E066BCF4-0F2A-484F-87CD-99F4AAD0E503}" srcId="{051554F3-5DEF-4F48-B443-63CC80F262E2}" destId="{1FD9020F-8BFA-480A-8C38-889279ACEA3F}" srcOrd="0" destOrd="0" parTransId="{E688D272-91D1-416A-85F6-39F94CB018AE}" sibTransId="{D783F5F5-0116-4272-83A0-0E60FB0D5712}"/>
    <dgm:cxn modelId="{1B93F192-61D4-4C45-9C89-A8156A9C7486}" srcId="{B0DDBF99-1B54-4F55-AA8F-81E414B1E367}" destId="{CCC8A005-CFA7-4135-B1B5-00FB10AF7848}" srcOrd="1" destOrd="0" parTransId="{6ED2975C-28A9-4E36-B164-DDDF9B7AAE0B}" sibTransId="{830FFA2C-B539-42D9-9420-840AA1F4A330}"/>
    <dgm:cxn modelId="{CBE0DE3D-91F8-4364-B130-2B4A8A54FEDA}" srcId="{B0DDBF99-1B54-4F55-AA8F-81E414B1E367}" destId="{051554F3-5DEF-4F48-B443-63CC80F262E2}" srcOrd="0" destOrd="0" parTransId="{6F59E446-8C9C-4BE8-A75D-19EE19A28C2C}" sibTransId="{9D7CCFB8-1846-4DDC-A54D-E7E0AF2FAB92}"/>
    <dgm:cxn modelId="{F7BBB3A1-B50F-48DA-ACEA-ACE29C964C40}" srcId="{051554F3-5DEF-4F48-B443-63CC80F262E2}" destId="{0EB51B83-3173-4E2F-8B0A-5A9713B11E4E}" srcOrd="2" destOrd="0" parTransId="{653EA54F-694F-46E3-86CD-E6AE2759FD0D}" sibTransId="{7CDB0C4C-59DA-4D27-878F-B9F72451736A}"/>
    <dgm:cxn modelId="{26B70E50-03F7-460B-82D0-E583BB117153}" type="presOf" srcId="{CCC8A005-CFA7-4135-B1B5-00FB10AF7848}" destId="{C3C95B5D-DE37-43F4-BCD6-CD920521B718}" srcOrd="1" destOrd="0" presId="urn:microsoft.com/office/officeart/2008/layout/HalfCircleOrganizationChart"/>
    <dgm:cxn modelId="{5B722E53-D5F4-4006-8C8B-57EA6F122B2A}" type="presOf" srcId="{5EFED826-E5FF-48D0-9D81-B81154F2202A}" destId="{D3C6F016-80CE-424D-8D98-9F060972EC67}" srcOrd="1" destOrd="0" presId="urn:microsoft.com/office/officeart/2008/layout/HalfCircleOrganizationChart"/>
    <dgm:cxn modelId="{6C40C561-52A0-468D-A596-B08D8596562E}" type="presOf" srcId="{92980A8A-6447-44B0-A7FD-82FCDD205197}" destId="{7A887D24-E746-49FD-8242-57FA044B0962}" srcOrd="0" destOrd="0" presId="urn:microsoft.com/office/officeart/2008/layout/HalfCircleOrganizationChart"/>
    <dgm:cxn modelId="{6AA820BC-5C74-4155-A61D-8A5E7621C6C0}" type="presOf" srcId="{0EB51B83-3173-4E2F-8B0A-5A9713B11E4E}" destId="{0689DE06-808D-4F0F-A168-5EC8B36791E6}" srcOrd="0" destOrd="0" presId="urn:microsoft.com/office/officeart/2008/layout/HalfCircleOrganizationChart"/>
    <dgm:cxn modelId="{FFF175F6-6B71-4AFF-ACBB-47F4D51E6E39}" type="presParOf" srcId="{8E493914-4371-4489-A7AC-102B87368DFC}" destId="{B72F6ACF-3F6D-4939-B990-9716B710EDA8}" srcOrd="0" destOrd="0" presId="urn:microsoft.com/office/officeart/2008/layout/HalfCircleOrganizationChart"/>
    <dgm:cxn modelId="{C0EE6BEE-DDE9-4F1B-BD3F-B9C0889C2E0D}" type="presParOf" srcId="{B72F6ACF-3F6D-4939-B990-9716B710EDA8}" destId="{3EE11539-28ED-4A62-A814-F2F9E87B198E}" srcOrd="0" destOrd="0" presId="urn:microsoft.com/office/officeart/2008/layout/HalfCircleOrganizationChart"/>
    <dgm:cxn modelId="{F2CA3ED0-450D-40A5-BD29-8D57F39C2E38}" type="presParOf" srcId="{3EE11539-28ED-4A62-A814-F2F9E87B198E}" destId="{A55AFF4A-73BD-440E-8B8E-E850BA9D75CD}" srcOrd="0" destOrd="0" presId="urn:microsoft.com/office/officeart/2008/layout/HalfCircleOrganizationChart"/>
    <dgm:cxn modelId="{5C959223-13AF-4E76-8C09-A4C7423FF715}" type="presParOf" srcId="{3EE11539-28ED-4A62-A814-F2F9E87B198E}" destId="{0117F51C-D81D-43B9-AC5B-D0078F3A2ABC}" srcOrd="1" destOrd="0" presId="urn:microsoft.com/office/officeart/2008/layout/HalfCircleOrganizationChart"/>
    <dgm:cxn modelId="{9D03D13D-C697-4B06-8F0C-7CBAE4D68002}" type="presParOf" srcId="{3EE11539-28ED-4A62-A814-F2F9E87B198E}" destId="{11BB4CD7-377E-4A4B-B346-4C6FF16675F4}" srcOrd="2" destOrd="0" presId="urn:microsoft.com/office/officeart/2008/layout/HalfCircleOrganizationChart"/>
    <dgm:cxn modelId="{C0DAA5AB-F0AF-4FE5-BF31-D1DCE017BC16}" type="presParOf" srcId="{3EE11539-28ED-4A62-A814-F2F9E87B198E}" destId="{2ADCB408-60D1-43C2-A2FB-A20CE677B19E}" srcOrd="3" destOrd="0" presId="urn:microsoft.com/office/officeart/2008/layout/HalfCircleOrganizationChart"/>
    <dgm:cxn modelId="{0EBB0440-E553-4B7E-85C2-C94FD1057209}" type="presParOf" srcId="{B72F6ACF-3F6D-4939-B990-9716B710EDA8}" destId="{3323ED24-C6F6-4EB5-B021-A6A6F83D7AF4}" srcOrd="1" destOrd="0" presId="urn:microsoft.com/office/officeart/2008/layout/HalfCircleOrganizationChart"/>
    <dgm:cxn modelId="{24CF2376-F9DD-4955-84BC-C9DB633395D7}" type="presParOf" srcId="{3323ED24-C6F6-4EB5-B021-A6A6F83D7AF4}" destId="{7A887D24-E746-49FD-8242-57FA044B0962}" srcOrd="0" destOrd="0" presId="urn:microsoft.com/office/officeart/2008/layout/HalfCircleOrganizationChart"/>
    <dgm:cxn modelId="{154DBA6B-5BCB-464B-AA12-861C3B4D4DD7}" type="presParOf" srcId="{3323ED24-C6F6-4EB5-B021-A6A6F83D7AF4}" destId="{7AB0BB1F-A663-4364-9992-57134D165A85}" srcOrd="1" destOrd="0" presId="urn:microsoft.com/office/officeart/2008/layout/HalfCircleOrganizationChart"/>
    <dgm:cxn modelId="{D3139B47-F215-4A26-9E67-B86E21F1759C}" type="presParOf" srcId="{7AB0BB1F-A663-4364-9992-57134D165A85}" destId="{3B24128D-7892-4F2C-9886-ADA47AF0C9CB}" srcOrd="0" destOrd="0" presId="urn:microsoft.com/office/officeart/2008/layout/HalfCircleOrganizationChart"/>
    <dgm:cxn modelId="{5CA7AADF-1FDD-4746-85BF-8A1FC6194C3B}" type="presParOf" srcId="{3B24128D-7892-4F2C-9886-ADA47AF0C9CB}" destId="{C061FF58-D1FB-4C7A-A435-F8E733A72E3F}" srcOrd="0" destOrd="0" presId="urn:microsoft.com/office/officeart/2008/layout/HalfCircleOrganizationChart"/>
    <dgm:cxn modelId="{A4C774B2-14D2-4AB1-9FB7-1B15312F38AF}" type="presParOf" srcId="{3B24128D-7892-4F2C-9886-ADA47AF0C9CB}" destId="{40D3174C-BCF8-4E77-9BC5-DB2FC25DC501}" srcOrd="1" destOrd="0" presId="urn:microsoft.com/office/officeart/2008/layout/HalfCircleOrganizationChart"/>
    <dgm:cxn modelId="{F0C8F8E3-BB4A-4E9D-AC09-916C1C00DF9E}" type="presParOf" srcId="{3B24128D-7892-4F2C-9886-ADA47AF0C9CB}" destId="{B91728B5-E948-4057-9A3A-E023C344B438}" srcOrd="2" destOrd="0" presId="urn:microsoft.com/office/officeart/2008/layout/HalfCircleOrganizationChart"/>
    <dgm:cxn modelId="{124410D2-546D-4118-A9FC-06D5937BBFE4}" type="presParOf" srcId="{3B24128D-7892-4F2C-9886-ADA47AF0C9CB}" destId="{F0BF7C2A-313E-41EA-BC3F-7C9C4989A37D}" srcOrd="3" destOrd="0" presId="urn:microsoft.com/office/officeart/2008/layout/HalfCircleOrganizationChart"/>
    <dgm:cxn modelId="{9149BD6A-0B52-4637-9E9E-AE9D0B0A335B}" type="presParOf" srcId="{7AB0BB1F-A663-4364-9992-57134D165A85}" destId="{9CCDDA43-4A5E-45EC-94F9-54C04A2F4212}" srcOrd="1" destOrd="0" presId="urn:microsoft.com/office/officeart/2008/layout/HalfCircleOrganizationChart"/>
    <dgm:cxn modelId="{C21B00A9-E583-4E52-BDF6-F17D7CCB672F}" type="presParOf" srcId="{7AB0BB1F-A663-4364-9992-57134D165A85}" destId="{79FFDDED-12D8-44DF-A65A-6B6D1F09218D}" srcOrd="2" destOrd="0" presId="urn:microsoft.com/office/officeart/2008/layout/HalfCircleOrganizationChart"/>
    <dgm:cxn modelId="{BAA90F20-EE66-438C-B29A-D1A973668601}" type="presParOf" srcId="{3323ED24-C6F6-4EB5-B021-A6A6F83D7AF4}" destId="{821438F5-CCD2-4A4D-A662-FE4F175FD22B}" srcOrd="2" destOrd="0" presId="urn:microsoft.com/office/officeart/2008/layout/HalfCircleOrganizationChart"/>
    <dgm:cxn modelId="{69B29EAF-5FD7-45FC-92F8-EBB80C69A9B7}" type="presParOf" srcId="{3323ED24-C6F6-4EB5-B021-A6A6F83D7AF4}" destId="{D4AFF963-183B-486D-9C9B-A026BAB2F9AA}" srcOrd="3" destOrd="0" presId="urn:microsoft.com/office/officeart/2008/layout/HalfCircleOrganizationChart"/>
    <dgm:cxn modelId="{E8066E96-6A68-4F60-9310-69393C6570D5}" type="presParOf" srcId="{D4AFF963-183B-486D-9C9B-A026BAB2F9AA}" destId="{20C6ED79-098E-42E9-B87C-ED183092C081}" srcOrd="0" destOrd="0" presId="urn:microsoft.com/office/officeart/2008/layout/HalfCircleOrganizationChart"/>
    <dgm:cxn modelId="{232963D6-D40C-4EB5-8D06-9201282FEA90}" type="presParOf" srcId="{20C6ED79-098E-42E9-B87C-ED183092C081}" destId="{0689DE06-808D-4F0F-A168-5EC8B36791E6}" srcOrd="0" destOrd="0" presId="urn:microsoft.com/office/officeart/2008/layout/HalfCircleOrganizationChart"/>
    <dgm:cxn modelId="{7CCFB5A1-2764-47CD-86AA-BCB8BF59D9B8}" type="presParOf" srcId="{20C6ED79-098E-42E9-B87C-ED183092C081}" destId="{8BB82007-24E1-4BE7-AC64-EF8F83295201}" srcOrd="1" destOrd="0" presId="urn:microsoft.com/office/officeart/2008/layout/HalfCircleOrganizationChart"/>
    <dgm:cxn modelId="{75E2D1BA-3D40-4F70-8FD4-837D036F98A3}" type="presParOf" srcId="{20C6ED79-098E-42E9-B87C-ED183092C081}" destId="{381F834F-B574-457E-8651-CAB268AD7F8C}" srcOrd="2" destOrd="0" presId="urn:microsoft.com/office/officeart/2008/layout/HalfCircleOrganizationChart"/>
    <dgm:cxn modelId="{5267B562-32C1-461D-A04C-F36DA3F45468}" type="presParOf" srcId="{20C6ED79-098E-42E9-B87C-ED183092C081}" destId="{974890CC-496C-4ED3-B7A6-E6FC3458C6EE}" srcOrd="3" destOrd="0" presId="urn:microsoft.com/office/officeart/2008/layout/HalfCircleOrganizationChart"/>
    <dgm:cxn modelId="{5B5F5897-7581-4692-AEF7-4299B3ABD57A}" type="presParOf" srcId="{D4AFF963-183B-486D-9C9B-A026BAB2F9AA}" destId="{BA9A7D4B-6222-4C45-88C3-A858500A0944}" srcOrd="1" destOrd="0" presId="urn:microsoft.com/office/officeart/2008/layout/HalfCircleOrganizationChart"/>
    <dgm:cxn modelId="{DFC5788A-2B56-438E-849D-3092B3BDA0EB}" type="presParOf" srcId="{D4AFF963-183B-486D-9C9B-A026BAB2F9AA}" destId="{834CA919-AF88-4740-814E-8F63C8EA63DA}" srcOrd="2" destOrd="0" presId="urn:microsoft.com/office/officeart/2008/layout/HalfCircleOrganizationChart"/>
    <dgm:cxn modelId="{7EF30930-A807-4CC0-9E7C-38A375BEF102}" type="presParOf" srcId="{3323ED24-C6F6-4EB5-B021-A6A6F83D7AF4}" destId="{DBEB8A42-AC9D-454A-A21D-026D955DB8EB}" srcOrd="4" destOrd="0" presId="urn:microsoft.com/office/officeart/2008/layout/HalfCircleOrganizationChart"/>
    <dgm:cxn modelId="{F2E5ACC4-3B44-4C59-B9D5-763149727C32}" type="presParOf" srcId="{3323ED24-C6F6-4EB5-B021-A6A6F83D7AF4}" destId="{3DF3B32B-F74A-4655-8585-977052B4519E}" srcOrd="5" destOrd="0" presId="urn:microsoft.com/office/officeart/2008/layout/HalfCircleOrganizationChart"/>
    <dgm:cxn modelId="{4126818B-9246-4AC7-A318-A20932817DFD}" type="presParOf" srcId="{3DF3B32B-F74A-4655-8585-977052B4519E}" destId="{93B319C8-39E3-4FCF-874B-35755F11A550}" srcOrd="0" destOrd="0" presId="urn:microsoft.com/office/officeart/2008/layout/HalfCircleOrganizationChart"/>
    <dgm:cxn modelId="{42F6A756-F6B8-424A-A599-0EFE52D98CBA}" type="presParOf" srcId="{93B319C8-39E3-4FCF-874B-35755F11A550}" destId="{C22CF7AB-D42A-40C3-90E8-F9B2F99C5862}" srcOrd="0" destOrd="0" presId="urn:microsoft.com/office/officeart/2008/layout/HalfCircleOrganizationChart"/>
    <dgm:cxn modelId="{EF37359F-659E-40C3-858F-78B27FD67C3F}" type="presParOf" srcId="{93B319C8-39E3-4FCF-874B-35755F11A550}" destId="{F472282D-882D-4E27-8D71-D46DF3011869}" srcOrd="1" destOrd="0" presId="urn:microsoft.com/office/officeart/2008/layout/HalfCircleOrganizationChart"/>
    <dgm:cxn modelId="{8430A335-0230-4434-8F80-E21A938AA240}" type="presParOf" srcId="{93B319C8-39E3-4FCF-874B-35755F11A550}" destId="{A38F3499-4B96-4F35-9441-5568658D1382}" srcOrd="2" destOrd="0" presId="urn:microsoft.com/office/officeart/2008/layout/HalfCircleOrganizationChart"/>
    <dgm:cxn modelId="{BAFCEF87-0334-4881-8B12-510472A30A18}" type="presParOf" srcId="{93B319C8-39E3-4FCF-874B-35755F11A550}" destId="{D3C6F016-80CE-424D-8D98-9F060972EC67}" srcOrd="3" destOrd="0" presId="urn:microsoft.com/office/officeart/2008/layout/HalfCircleOrganizationChart"/>
    <dgm:cxn modelId="{254FEA02-0A7E-4AFA-B768-089AB25B555D}" type="presParOf" srcId="{3DF3B32B-F74A-4655-8585-977052B4519E}" destId="{1E96280E-0D22-4C23-B2AD-C4175D74C480}" srcOrd="1" destOrd="0" presId="urn:microsoft.com/office/officeart/2008/layout/HalfCircleOrganizationChart"/>
    <dgm:cxn modelId="{44AA2092-E348-42AE-977B-0E27A4C7B975}" type="presParOf" srcId="{3DF3B32B-F74A-4655-8585-977052B4519E}" destId="{9AD035E7-EB97-48D3-90DA-2D282AF5EF5D}" srcOrd="2" destOrd="0" presId="urn:microsoft.com/office/officeart/2008/layout/HalfCircleOrganizationChart"/>
    <dgm:cxn modelId="{8D79C0D8-B378-4FFD-B9EF-C43E7B8837F9}" type="presParOf" srcId="{B72F6ACF-3F6D-4939-B990-9716B710EDA8}" destId="{9CBAF7A2-1D8F-4374-83A6-B51A6CB9BDB4}" srcOrd="2" destOrd="0" presId="urn:microsoft.com/office/officeart/2008/layout/HalfCircleOrganizationChart"/>
    <dgm:cxn modelId="{95A38069-B39A-4A4F-AA26-3EED1FE16383}" type="presParOf" srcId="{9CBAF7A2-1D8F-4374-83A6-B51A6CB9BDB4}" destId="{E7B8ABCB-399F-44DC-BD18-5E4DA039D118}" srcOrd="0" destOrd="0" presId="urn:microsoft.com/office/officeart/2008/layout/HalfCircleOrganizationChart"/>
    <dgm:cxn modelId="{36328CD7-079D-4757-BCAB-685A92963720}" type="presParOf" srcId="{9CBAF7A2-1D8F-4374-83A6-B51A6CB9BDB4}" destId="{DED9EC8A-9849-43C3-9E6F-9938764F778A}" srcOrd="1" destOrd="0" presId="urn:microsoft.com/office/officeart/2008/layout/HalfCircleOrganizationChart"/>
    <dgm:cxn modelId="{DDD46286-5C85-44F4-9862-61ADEFC85EA2}" type="presParOf" srcId="{DED9EC8A-9849-43C3-9E6F-9938764F778A}" destId="{AADC2DF1-CF84-4D0B-A521-3CF3147232C9}" srcOrd="0" destOrd="0" presId="urn:microsoft.com/office/officeart/2008/layout/HalfCircleOrganizationChart"/>
    <dgm:cxn modelId="{E44AD7CB-52F6-4248-BA67-4F8175CBF5B3}" type="presParOf" srcId="{AADC2DF1-CF84-4D0B-A521-3CF3147232C9}" destId="{FE07EDA0-B478-4F36-998C-B086F1632B47}" srcOrd="0" destOrd="0" presId="urn:microsoft.com/office/officeart/2008/layout/HalfCircleOrganizationChart"/>
    <dgm:cxn modelId="{2FEFC1FF-D483-45F3-A54F-B54B2E455668}" type="presParOf" srcId="{AADC2DF1-CF84-4D0B-A521-3CF3147232C9}" destId="{E851732F-9C71-4390-9870-6C4C47AB329A}" srcOrd="1" destOrd="0" presId="urn:microsoft.com/office/officeart/2008/layout/HalfCircleOrganizationChart"/>
    <dgm:cxn modelId="{F4A2A214-3A17-4543-B507-B8273297E06D}" type="presParOf" srcId="{AADC2DF1-CF84-4D0B-A521-3CF3147232C9}" destId="{61D3E7E0-E055-4A93-8CDF-7C160CBE3E6F}" srcOrd="2" destOrd="0" presId="urn:microsoft.com/office/officeart/2008/layout/HalfCircleOrganizationChart"/>
    <dgm:cxn modelId="{DB06204F-E8B4-404D-A1F1-D479794092E9}" type="presParOf" srcId="{AADC2DF1-CF84-4D0B-A521-3CF3147232C9}" destId="{2904C5B2-FFD1-4E41-A1FC-BACB43385BF1}" srcOrd="3" destOrd="0" presId="urn:microsoft.com/office/officeart/2008/layout/HalfCircleOrganizationChart"/>
    <dgm:cxn modelId="{EE720642-52F6-4FCF-89FA-9E7ED799B404}" type="presParOf" srcId="{DED9EC8A-9849-43C3-9E6F-9938764F778A}" destId="{07C06993-CB84-4DB0-96D7-BDADF606AD77}" srcOrd="1" destOrd="0" presId="urn:microsoft.com/office/officeart/2008/layout/HalfCircleOrganizationChart"/>
    <dgm:cxn modelId="{8F4C1F34-DFEF-4790-A304-3D0FD3ECDE07}" type="presParOf" srcId="{DED9EC8A-9849-43C3-9E6F-9938764F778A}" destId="{D5E672DD-9C11-4285-AE85-4FF1B919B67C}" srcOrd="2" destOrd="0" presId="urn:microsoft.com/office/officeart/2008/layout/HalfCircleOrganizationChart"/>
    <dgm:cxn modelId="{4D001D94-B64B-4BBA-B307-E70AE50D0F8B}" type="presParOf" srcId="{8E493914-4371-4489-A7AC-102B87368DFC}" destId="{2B34825F-97B8-49DC-8B6B-B7B8A2E74DF5}" srcOrd="1" destOrd="0" presId="urn:microsoft.com/office/officeart/2008/layout/HalfCircleOrganizationChart"/>
    <dgm:cxn modelId="{18F60724-294C-4CF8-B78D-12CAE6783384}" type="presParOf" srcId="{2B34825F-97B8-49DC-8B6B-B7B8A2E74DF5}" destId="{47974D87-DA34-48C0-9DF6-154793D76DA9}" srcOrd="0" destOrd="0" presId="urn:microsoft.com/office/officeart/2008/layout/HalfCircleOrganizationChart"/>
    <dgm:cxn modelId="{595E9261-2747-45AF-8FB6-4159B5C9BC99}" type="presParOf" srcId="{47974D87-DA34-48C0-9DF6-154793D76DA9}" destId="{DA336951-B84B-4F88-853A-DEE131460053}" srcOrd="0" destOrd="0" presId="urn:microsoft.com/office/officeart/2008/layout/HalfCircleOrganizationChart"/>
    <dgm:cxn modelId="{0582467D-CCC8-47DC-87A8-93C552E87B8D}" type="presParOf" srcId="{47974D87-DA34-48C0-9DF6-154793D76DA9}" destId="{0FDA3BF8-36FD-4753-84D4-B41D66967D80}" srcOrd="1" destOrd="0" presId="urn:microsoft.com/office/officeart/2008/layout/HalfCircleOrganizationChart"/>
    <dgm:cxn modelId="{02FDF5C1-8632-4461-9839-6E82BECFF246}" type="presParOf" srcId="{47974D87-DA34-48C0-9DF6-154793D76DA9}" destId="{3CD6AFF1-980A-4CD3-A6FE-286458107A90}" srcOrd="2" destOrd="0" presId="urn:microsoft.com/office/officeart/2008/layout/HalfCircleOrganizationChart"/>
    <dgm:cxn modelId="{4BF29440-3E39-474B-AB1A-EA8840897B94}" type="presParOf" srcId="{47974D87-DA34-48C0-9DF6-154793D76DA9}" destId="{C3C95B5D-DE37-43F4-BCD6-CD920521B718}" srcOrd="3" destOrd="0" presId="urn:microsoft.com/office/officeart/2008/layout/HalfCircleOrganizationChart"/>
    <dgm:cxn modelId="{48FDF3D2-00C6-496E-8DD1-2A6FC7A84471}" type="presParOf" srcId="{2B34825F-97B8-49DC-8B6B-B7B8A2E74DF5}" destId="{668724FC-8788-4FFB-B17A-60AC6255E052}" srcOrd="1" destOrd="0" presId="urn:microsoft.com/office/officeart/2008/layout/HalfCircleOrganizationChart"/>
    <dgm:cxn modelId="{995FA345-F866-47F4-B33B-C0B9B992F845}" type="presParOf" srcId="{2B34825F-97B8-49DC-8B6B-B7B8A2E74DF5}" destId="{6647CE32-6DC7-4AA3-8A40-E398DE87AD7C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8ABCB-399F-44DC-BD18-5E4DA039D118}">
      <dsp:nvSpPr>
        <dsp:cNvPr id="0" name=""/>
        <dsp:cNvSpPr/>
      </dsp:nvSpPr>
      <dsp:spPr>
        <a:xfrm>
          <a:off x="2412716" y="917400"/>
          <a:ext cx="761372" cy="550389"/>
        </a:xfrm>
        <a:custGeom>
          <a:avLst/>
          <a:gdLst/>
          <a:ahLst/>
          <a:cxnLst/>
          <a:rect l="0" t="0" r="0" b="0"/>
          <a:pathLst>
            <a:path>
              <a:moveTo>
                <a:pt x="761372" y="0"/>
              </a:moveTo>
              <a:lnTo>
                <a:pt x="761372" y="550389"/>
              </a:lnTo>
              <a:lnTo>
                <a:pt x="0" y="550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B8A42-AC9D-454A-A21D-026D955DB8EB}">
      <dsp:nvSpPr>
        <dsp:cNvPr id="0" name=""/>
        <dsp:cNvSpPr/>
      </dsp:nvSpPr>
      <dsp:spPr>
        <a:xfrm>
          <a:off x="3174089" y="917400"/>
          <a:ext cx="2219905" cy="16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25"/>
              </a:lnTo>
              <a:lnTo>
                <a:pt x="2219905" y="1495225"/>
              </a:lnTo>
              <a:lnTo>
                <a:pt x="2219905" y="1687862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438F5-CCD2-4A4D-A662-FE4F175FD22B}">
      <dsp:nvSpPr>
        <dsp:cNvPr id="0" name=""/>
        <dsp:cNvSpPr/>
      </dsp:nvSpPr>
      <dsp:spPr>
        <a:xfrm>
          <a:off x="3128369" y="917400"/>
          <a:ext cx="91440" cy="16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7D24-E746-49FD-8242-57FA044B0962}">
      <dsp:nvSpPr>
        <dsp:cNvPr id="0" name=""/>
        <dsp:cNvSpPr/>
      </dsp:nvSpPr>
      <dsp:spPr>
        <a:xfrm>
          <a:off x="954183" y="917400"/>
          <a:ext cx="2219905" cy="1687862"/>
        </a:xfrm>
        <a:custGeom>
          <a:avLst/>
          <a:gdLst/>
          <a:ahLst/>
          <a:cxnLst/>
          <a:rect l="0" t="0" r="0" b="0"/>
          <a:pathLst>
            <a:path>
              <a:moveTo>
                <a:pt x="2219905" y="0"/>
              </a:moveTo>
              <a:lnTo>
                <a:pt x="2219905" y="1495225"/>
              </a:lnTo>
              <a:lnTo>
                <a:pt x="0" y="1495225"/>
              </a:lnTo>
              <a:lnTo>
                <a:pt x="0" y="1687862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7F51C-D81D-43B9-AC5B-D0078F3A2ABC}">
      <dsp:nvSpPr>
        <dsp:cNvPr id="0" name=""/>
        <dsp:cNvSpPr/>
      </dsp:nvSpPr>
      <dsp:spPr>
        <a:xfrm>
          <a:off x="2715431" y="83"/>
          <a:ext cx="917316" cy="91731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B4CD7-377E-4A4B-B346-4C6FF16675F4}">
      <dsp:nvSpPr>
        <dsp:cNvPr id="0" name=""/>
        <dsp:cNvSpPr/>
      </dsp:nvSpPr>
      <dsp:spPr>
        <a:xfrm>
          <a:off x="2715431" y="83"/>
          <a:ext cx="917316" cy="91731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AFF4A-73BD-440E-8B8E-E850BA9D75CD}">
      <dsp:nvSpPr>
        <dsp:cNvPr id="0" name=""/>
        <dsp:cNvSpPr/>
      </dsp:nvSpPr>
      <dsp:spPr>
        <a:xfrm>
          <a:off x="2256772" y="165200"/>
          <a:ext cx="1834633" cy="587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электрическая мощность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 мегаватт</a:t>
          </a:r>
          <a:endParaRPr lang="ru-RU" sz="1300" kern="1200" dirty="0"/>
        </a:p>
      </dsp:txBody>
      <dsp:txXfrm>
        <a:off x="2256772" y="165200"/>
        <a:ext cx="1834633" cy="587082"/>
      </dsp:txXfrm>
    </dsp:sp>
    <dsp:sp modelId="{40D3174C-BCF8-4E77-9BC5-DB2FC25DC501}">
      <dsp:nvSpPr>
        <dsp:cNvPr id="0" name=""/>
        <dsp:cNvSpPr/>
      </dsp:nvSpPr>
      <dsp:spPr>
        <a:xfrm>
          <a:off x="495525" y="2605262"/>
          <a:ext cx="917316" cy="91731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728B5-E948-4057-9A3A-E023C344B438}">
      <dsp:nvSpPr>
        <dsp:cNvPr id="0" name=""/>
        <dsp:cNvSpPr/>
      </dsp:nvSpPr>
      <dsp:spPr>
        <a:xfrm>
          <a:off x="495525" y="2605262"/>
          <a:ext cx="917316" cy="91731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1FF58-D1FB-4C7A-A435-F8E733A72E3F}">
      <dsp:nvSpPr>
        <dsp:cNvPr id="0" name=""/>
        <dsp:cNvSpPr/>
      </dsp:nvSpPr>
      <dsp:spPr>
        <a:xfrm>
          <a:off x="36867" y="2770379"/>
          <a:ext cx="1834633" cy="587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теплоснабжение  </a:t>
          </a:r>
          <a:r>
            <a:rPr lang="ru-RU" sz="1300" kern="1200" dirty="0" err="1" smtClean="0"/>
            <a:t>_проектируется</a:t>
          </a:r>
          <a:endParaRPr lang="ru-RU" sz="1300" kern="1200" dirty="0"/>
        </a:p>
      </dsp:txBody>
      <dsp:txXfrm>
        <a:off x="36867" y="2770379"/>
        <a:ext cx="1834633" cy="587082"/>
      </dsp:txXfrm>
    </dsp:sp>
    <dsp:sp modelId="{8BB82007-24E1-4BE7-AC64-EF8F83295201}">
      <dsp:nvSpPr>
        <dsp:cNvPr id="0" name=""/>
        <dsp:cNvSpPr/>
      </dsp:nvSpPr>
      <dsp:spPr>
        <a:xfrm>
          <a:off x="2715431" y="2605262"/>
          <a:ext cx="917316" cy="91731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F834F-B574-457E-8651-CAB268AD7F8C}">
      <dsp:nvSpPr>
        <dsp:cNvPr id="0" name=""/>
        <dsp:cNvSpPr/>
      </dsp:nvSpPr>
      <dsp:spPr>
        <a:xfrm>
          <a:off x="2715431" y="2605262"/>
          <a:ext cx="917316" cy="91731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9DE06-808D-4F0F-A168-5EC8B36791E6}">
      <dsp:nvSpPr>
        <dsp:cNvPr id="0" name=""/>
        <dsp:cNvSpPr/>
      </dsp:nvSpPr>
      <dsp:spPr>
        <a:xfrm>
          <a:off x="2256772" y="2770379"/>
          <a:ext cx="1834633" cy="587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пароснабжение</a:t>
          </a:r>
          <a:r>
            <a:rPr lang="ru-RU" sz="1300" kern="1200" dirty="0" smtClean="0"/>
            <a:t>  проектируется</a:t>
          </a:r>
          <a:endParaRPr lang="ru-RU" sz="1300" kern="1200" dirty="0"/>
        </a:p>
      </dsp:txBody>
      <dsp:txXfrm>
        <a:off x="2256772" y="2770379"/>
        <a:ext cx="1834633" cy="587082"/>
      </dsp:txXfrm>
    </dsp:sp>
    <dsp:sp modelId="{F472282D-882D-4E27-8D71-D46DF3011869}">
      <dsp:nvSpPr>
        <dsp:cNvPr id="0" name=""/>
        <dsp:cNvSpPr/>
      </dsp:nvSpPr>
      <dsp:spPr>
        <a:xfrm>
          <a:off x="4935337" y="2605262"/>
          <a:ext cx="917316" cy="91731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F3499-4B96-4F35-9441-5568658D1382}">
      <dsp:nvSpPr>
        <dsp:cNvPr id="0" name=""/>
        <dsp:cNvSpPr/>
      </dsp:nvSpPr>
      <dsp:spPr>
        <a:xfrm>
          <a:off x="4935337" y="2605262"/>
          <a:ext cx="917316" cy="91731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7AB-D42A-40C3-90E8-F9B2F99C5862}">
      <dsp:nvSpPr>
        <dsp:cNvPr id="0" name=""/>
        <dsp:cNvSpPr/>
      </dsp:nvSpPr>
      <dsp:spPr>
        <a:xfrm>
          <a:off x="4476678" y="2770379"/>
          <a:ext cx="1834633" cy="587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водоснабжение 1000 куб.м в сутки</a:t>
          </a:r>
          <a:endParaRPr lang="ru-RU" sz="1300" kern="1200" dirty="0"/>
        </a:p>
      </dsp:txBody>
      <dsp:txXfrm>
        <a:off x="4476678" y="2770379"/>
        <a:ext cx="1834633" cy="587082"/>
      </dsp:txXfrm>
    </dsp:sp>
    <dsp:sp modelId="{E851732F-9C71-4390-9870-6C4C47AB329A}">
      <dsp:nvSpPr>
        <dsp:cNvPr id="0" name=""/>
        <dsp:cNvSpPr/>
      </dsp:nvSpPr>
      <dsp:spPr>
        <a:xfrm>
          <a:off x="1605478" y="1302673"/>
          <a:ext cx="917316" cy="91731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3E7E0-E055-4A93-8CDF-7C160CBE3E6F}">
      <dsp:nvSpPr>
        <dsp:cNvPr id="0" name=""/>
        <dsp:cNvSpPr/>
      </dsp:nvSpPr>
      <dsp:spPr>
        <a:xfrm>
          <a:off x="1605478" y="1302673"/>
          <a:ext cx="917316" cy="91731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7EDA0-B478-4F36-998C-B086F1632B47}">
      <dsp:nvSpPr>
        <dsp:cNvPr id="0" name=""/>
        <dsp:cNvSpPr/>
      </dsp:nvSpPr>
      <dsp:spPr>
        <a:xfrm>
          <a:off x="1146820" y="1467790"/>
          <a:ext cx="1834633" cy="587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газоснабжение проектируется</a:t>
          </a:r>
          <a:endParaRPr lang="ru-RU" sz="1300" kern="1200" dirty="0"/>
        </a:p>
      </dsp:txBody>
      <dsp:txXfrm>
        <a:off x="1146820" y="1467790"/>
        <a:ext cx="1834633" cy="587082"/>
      </dsp:txXfrm>
    </dsp:sp>
    <dsp:sp modelId="{0FDA3BF8-36FD-4753-84D4-B41D66967D80}">
      <dsp:nvSpPr>
        <dsp:cNvPr id="0" name=""/>
        <dsp:cNvSpPr/>
      </dsp:nvSpPr>
      <dsp:spPr>
        <a:xfrm>
          <a:off x="3847032" y="1311039"/>
          <a:ext cx="917316" cy="91731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6AFF1-980A-4CD3-A6FE-286458107A90}">
      <dsp:nvSpPr>
        <dsp:cNvPr id="0" name=""/>
        <dsp:cNvSpPr/>
      </dsp:nvSpPr>
      <dsp:spPr>
        <a:xfrm>
          <a:off x="3847032" y="1311039"/>
          <a:ext cx="917316" cy="91731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36951-B84B-4F88-853A-DEE131460053}">
      <dsp:nvSpPr>
        <dsp:cNvPr id="0" name=""/>
        <dsp:cNvSpPr/>
      </dsp:nvSpPr>
      <dsp:spPr>
        <a:xfrm>
          <a:off x="3388374" y="1476156"/>
          <a:ext cx="1834633" cy="5870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водоснабжение 1000 куб.м в сутки</a:t>
          </a:r>
          <a:endParaRPr lang="ru-RU" sz="1300" kern="1200" dirty="0"/>
        </a:p>
      </dsp:txBody>
      <dsp:txXfrm>
        <a:off x="3388374" y="1476156"/>
        <a:ext cx="1834633" cy="58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AEA8-6BD4-4497-B5DB-51BEDC728A63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8BF1-41E1-4C3D-9137-3CAF9E128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0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8BF1-41E1-4C3D-9137-3CAF9E1282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68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63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05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4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14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83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05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76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8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55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78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429E-C69D-4DCF-AB50-2AFB51444794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1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rt7800405@yandex.ru" TargetMode="External"/><Relationship Id="rId2" Type="http://schemas.openxmlformats.org/officeDocument/2006/relationships/hyperlink" Target="mailto:korund_stroy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lstroy3@mail.ru" TargetMode="External"/><Relationship Id="rId5" Type="http://schemas.openxmlformats.org/officeDocument/2006/relationships/hyperlink" Target="mailto:stroy_vid@mail.ru" TargetMode="External"/><Relationship Id="rId4" Type="http://schemas.openxmlformats.org/officeDocument/2006/relationships/hyperlink" Target="mailto:smu42007@yandex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012" y="510988"/>
            <a:ext cx="2245659" cy="2581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ГЕРБ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хорошем разрешении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8189" y="3416783"/>
            <a:ext cx="580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Чеховский муниципальный район Московской области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7940" y="2992931"/>
            <a:ext cx="430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1898" y="428878"/>
            <a:ext cx="284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Утверждаю: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Чеховского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______________С.В. Юдин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vanov.SY\Downloads\RUS_Чеховский_район_CO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03" y="531814"/>
            <a:ext cx="2161055" cy="2744788"/>
          </a:xfrm>
          <a:prstGeom prst="rect">
            <a:avLst/>
          </a:prstGeom>
          <a:noFill/>
        </p:spPr>
      </p:pic>
      <p:pic>
        <p:nvPicPr>
          <p:cNvPr id="11265" name="Picture 1" descr="\\192.168.0.52\Share\Files\9999999\СМИ Данченко\Котер 6541 001.jpg"/>
          <p:cNvPicPr>
            <a:picLocks noChangeAspect="1" noChangeArrowheads="1"/>
          </p:cNvPicPr>
          <p:nvPr/>
        </p:nvPicPr>
        <p:blipFill>
          <a:blip r:embed="rId3" cstate="print"/>
          <a:srcRect l="68731" t="7704" b="14872"/>
          <a:stretch>
            <a:fillRect/>
          </a:stretch>
        </p:blipFill>
        <p:spPr bwMode="auto">
          <a:xfrm>
            <a:off x="8379725" y="0"/>
            <a:ext cx="38122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35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9822" y="941294"/>
            <a:ext cx="6157579" cy="2702859"/>
          </a:xfrm>
        </p:spPr>
        <p:txBody>
          <a:bodyPr numCol="1">
            <a:no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площадь под размещение индустриального парка 84,72га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земельных участки от 1 до 20  га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земельные участки ООО «Управляющая компания «АСК»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ИНДУСТРИАЛЬНЫЙ ПАРК «ЧЕХОВСКИЙ»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598" y="5076967"/>
            <a:ext cx="5307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Контакты представителя парка:</a:t>
            </a:r>
          </a:p>
          <a:p>
            <a:r>
              <a:rPr lang="ru-RU" dirty="0" smtClean="0"/>
              <a:t>Якубовский Сергей Александрович</a:t>
            </a:r>
          </a:p>
          <a:p>
            <a:r>
              <a:rPr lang="ru-RU" dirty="0" smtClean="0"/>
              <a:t>Номер телефона:(495) 659-41-88,</a:t>
            </a:r>
          </a:p>
          <a:p>
            <a:r>
              <a:rPr lang="ru-RU" dirty="0" smtClean="0"/>
              <a:t>(495) 659-46-02</a:t>
            </a:r>
          </a:p>
          <a:p>
            <a:r>
              <a:rPr lang="ru-RU" dirty="0" smtClean="0"/>
              <a:t>Электронная почта : v_45@mail.ru</a:t>
            </a:r>
          </a:p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69222" y="1982964"/>
            <a:ext cx="6348178" cy="924008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Инженерно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- техническая обеспеченность индустриального парка </a:t>
            </a:r>
            <a:endParaRPr lang="ru-RU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7945586"/>
              </p:ext>
            </p:extLst>
          </p:nvPr>
        </p:nvGraphicFramePr>
        <p:xfrm>
          <a:off x="5569221" y="2757239"/>
          <a:ext cx="6348179" cy="352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D: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770" y="873779"/>
            <a:ext cx="4848972" cy="4157840"/>
          </a:xfrm>
          <a:prstGeom prst="rect">
            <a:avLst/>
          </a:prstGeom>
          <a:noFill/>
        </p:spPr>
      </p:pic>
      <p:sp>
        <p:nvSpPr>
          <p:cNvPr id="8" name="Выгнутая вниз стрелка 7">
            <a:hlinkClick r:id="rId7" action="ppaction://hlinksldjump"/>
          </p:cNvPr>
          <p:cNvSpPr/>
          <p:nvPr/>
        </p:nvSpPr>
        <p:spPr>
          <a:xfrm>
            <a:off x="4940490" y="6018662"/>
            <a:ext cx="532262" cy="39578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3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113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Перспективные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для инвестиций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земельные участки, имущественные комплексы и свободные площади на существующих предприятиях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68644" y="1387366"/>
          <a:ext cx="9391650" cy="5236670"/>
        </p:xfrm>
        <a:graphic>
          <a:graphicData uri="http://schemas.openxmlformats.org/presentationml/2006/ole">
            <p:oleObj spid="_x0000_s1027" name="Документ" r:id="rId4" imgW="9391466" imgH="667561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46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vanov.SY\Downloads\RUS_Чеховский_район_CO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2175" y="665163"/>
            <a:ext cx="1129633" cy="1434763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14464" y="779956"/>
          <a:ext cx="8043862" cy="3118944"/>
        </p:xfrm>
        <a:graphic>
          <a:graphicData uri="http://schemas.openxmlformats.org/presentationml/2006/ole">
            <p:oleObj spid="_x0000_s2051" name="Документ" r:id="rId4" imgW="9248244" imgH="347458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6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Демография и ресурсы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Ivanov.SY\Downloads\Chehov_c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421" y="1855334"/>
            <a:ext cx="648380" cy="805357"/>
          </a:xfrm>
          <a:prstGeom prst="rect">
            <a:avLst/>
          </a:prstGeom>
          <a:noFill/>
        </p:spPr>
      </p:pic>
      <p:pic>
        <p:nvPicPr>
          <p:cNvPr id="5" name="Picture 3" descr="C:\Users\Ivanov.SY\Downloads\Stolbovaya_ge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7882" y="2770869"/>
            <a:ext cx="613591" cy="766989"/>
          </a:xfrm>
          <a:prstGeom prst="rect">
            <a:avLst/>
          </a:prstGeom>
          <a:noFill/>
        </p:spPr>
      </p:pic>
      <p:pic>
        <p:nvPicPr>
          <p:cNvPr id="3074" name="Picture 2" descr="C:\Users\Ivanov.SY\Downloads\Герб_сельского_поселения_Баранцевское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057" y="3648530"/>
            <a:ext cx="616857" cy="769015"/>
          </a:xfrm>
          <a:prstGeom prst="rect">
            <a:avLst/>
          </a:prstGeom>
          <a:noFill/>
        </p:spPr>
      </p:pic>
      <p:pic>
        <p:nvPicPr>
          <p:cNvPr id="7" name="Picture 4" descr="C:\Users\Ivanov.SY\Downloads\Coat_of_Arms_of_Lyubuchanskoe_(Moscow_oblast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829" y="4573360"/>
            <a:ext cx="601407" cy="749753"/>
          </a:xfrm>
          <a:prstGeom prst="rect">
            <a:avLst/>
          </a:prstGeom>
          <a:noFill/>
        </p:spPr>
      </p:pic>
      <p:pic>
        <p:nvPicPr>
          <p:cNvPr id="3075" name="Picture 3" descr="C:\Users\Ivanov.SY\Downloads\Герб_сельского_поселения_Стремиловское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9283" y="5565096"/>
            <a:ext cx="627743" cy="7825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92086" y="1785259"/>
            <a:ext cx="53399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город Чехов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Глава поселения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Гибалов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Андрей Александрович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142300,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Чеховский район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г. Чехов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 Полиграфистов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дом 13б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chehovinfo@mail.ru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+7 (496)723-04-75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(496)723-42-03 (тел./факс)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3856" y="2677886"/>
            <a:ext cx="50674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Городское поселение Столбовая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Глава поселения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Дыба Геннадий Валентинович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142350, Московская область, Чеховский район, Столбовая р.п., Парковая ул., д. 2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adm-stolbovaya@yandex.ru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+7 (496) 724-22-87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5625" y="3548743"/>
            <a:ext cx="4878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Сельское поселение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Баранцевское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Глава поселения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Анашкин Сергей Дмитриевич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142322, Московская область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Чеховский район, Новый Быт с., Новая ул., д. 8а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nb_barancevo@rambler.ru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+7 (496) 724-14-12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6507" y="4495821"/>
            <a:ext cx="51074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Сельское поселение Любучанское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Глава поселения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Карпова Ольга Сергеевна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142370, Московская область, Чеховский район, Троицкое с., Строителей ул., д. 4/1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admliubuchani@mail.ru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+7 (496) 724-32-46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392" y="5497307"/>
            <a:ext cx="4633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Сельское поселение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Стремиловское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Глава поселения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Трошин Виктор Семёнович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142340, Московская область, Чеховский район, Дубна с., Дачная ул., д. 30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admspstremilovo@yandex.ru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+7 (496) 727-04-50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1916" y="1088572"/>
            <a:ext cx="6059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Полезная информация для инвесторов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0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Демография и ресурсы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70013" y="752474"/>
          <a:ext cx="9339262" cy="6105525"/>
        </p:xfrm>
        <a:graphic>
          <a:graphicData uri="http://schemas.openxmlformats.org/presentationml/2006/ole">
            <p:oleObj spid="_x0000_s3075" name="Документ" r:id="rId3" imgW="9338927" imgH="613465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376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 для инвесторов</a:t>
            </a:r>
          </a:p>
          <a:p>
            <a:pPr algn="ctr"/>
            <a:r>
              <a:rPr lang="ru-RU" sz="1400" b="1" dirty="0" smtClean="0"/>
              <a:t>Предприятия стройиндустрии и строительные организации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5311" y="875515"/>
          <a:ext cx="11403724" cy="5748241"/>
        </p:xfrm>
        <a:graphic>
          <a:graphicData uri="http://schemas.openxmlformats.org/drawingml/2006/table">
            <a:tbl>
              <a:tblPr/>
              <a:tblGrid>
                <a:gridCol w="320910"/>
                <a:gridCol w="2432800"/>
                <a:gridCol w="2438400"/>
                <a:gridCol w="2322787"/>
                <a:gridCol w="2490951"/>
                <a:gridCol w="1397876"/>
              </a:tblGrid>
              <a:tr h="1086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предприятия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Контакты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Фамилия, имя, отчество руководителя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деятельности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ОАО «Чеховстрой»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726-91-64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(496)726-01-92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726-91-64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Шмелев Иван Павлович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chehov-story@mail.ru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 Акционерная строительная компания «АСК», ООО Сбыт и сервис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(495) 659-41-88,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(495)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659-46-02</a:t>
                      </a: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8-926-096-53-80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Якубовский Сергей Александрович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v_45@mail.ru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«Строительно-инвестиционная фирма «СТРОЙТЭК»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(495) 660-39-05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Самыгин Андрей Геннадьевич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ooo­_stroitek@rambler.ru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 «СУ-155»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(499) 758-12-28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(495) 771-36-03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Мещеряков Александр Сергеевич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opk@su155.com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«Ванаг»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(499) 789-28-45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Англичанинов Валерий Вениаминович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mc849@mail.ru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«Мемфис»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(496) 787-55-22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Сорокин Сергей Викторович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memfisst@gmail.com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«Ликсар-Строй»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(473) 254-54-23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(473) 262-14-53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Иванова Наталья Николаевна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306586@bk.ru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ИСК «ИнвестСтройТрест»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(499) 390-25-69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(916)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699-94-64</a:t>
                      </a: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499) 252-64-41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Дударева Татьяна Анатольевна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contact@eco-chehov.ru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ИТЦС Сатэс"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8(926) 575-06-37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Артюхова Галина Сергеевна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Архитектурная и инженерная деятельность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Корунд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722-57-13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Носов Валерий Васильевич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korund_stroy@mail.ru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Мультистроймонтаж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8 905 780-04-05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Чернышев Артур Владимирович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 и монтаж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/>
                        </a:rPr>
                        <a:t>art7800405@yandex.ru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Проект ремстрой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8 926 177-02-38, 8 496 724-39-97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Кудрявцев Николай Юрьевич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строительно-монтажные работы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/>
                        </a:rPr>
                        <a:t>smu42007@yandex.ru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СтройВид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8985 928-31-46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Седачев Александр Карпович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/>
                        </a:rPr>
                        <a:t>stroy_vid@mail.ru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Элстрой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722-25-83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Басараб Василий Николаевич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6"/>
                        </a:rPr>
                        <a:t>elstroy3@mail.ru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Арката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8(965) 281-79-48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Линник Ольга Александровна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Стройсервис  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(926) 594-66-58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Сокольников Денис Валерьевич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Союзуниверсалстрой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8-985-455-52-25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Бережнюк Андрей Петрович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Русстрой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8-916-254-69-64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Бочаров Александр Александрович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Спецремстрой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(496) 7270676; 7 (915) 4564869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Потапов Олег Александрович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общестроительных работ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365" marR="4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601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3" y="1197229"/>
            <a:ext cx="9482899" cy="557444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"/>
            <a:ext cx="12206245" cy="114888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793648" y="211342"/>
            <a:ext cx="9434704" cy="900717"/>
          </a:xfrm>
          <a:prstGeom prst="rect">
            <a:avLst/>
          </a:prstGeom>
          <a:noFill/>
        </p:spPr>
        <p:txBody>
          <a:bodyPr wrap="square" lIns="99524" tIns="49763" rIns="99524" bIns="49763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+mj-lt"/>
              </a:rPr>
              <a:t>Местоположение и использование территории в период подготовки проекта планировки территории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6202477" y="4026256"/>
            <a:ext cx="3321000" cy="2264207"/>
          </a:xfrm>
          <a:custGeom>
            <a:avLst/>
            <a:gdLst>
              <a:gd name="connsiteX0" fmla="*/ 83906 w 2698312"/>
              <a:gd name="connsiteY0" fmla="*/ 1411252 h 2264207"/>
              <a:gd name="connsiteX1" fmla="*/ 5369 w 2698312"/>
              <a:gd name="connsiteY1" fmla="*/ 1276616 h 2264207"/>
              <a:gd name="connsiteX2" fmla="*/ 235371 w 2698312"/>
              <a:gd name="connsiteY2" fmla="*/ 1024174 h 2264207"/>
              <a:gd name="connsiteX3" fmla="*/ 785133 w 2698312"/>
              <a:gd name="connsiteY3" fmla="*/ 536120 h 2264207"/>
              <a:gd name="connsiteX4" fmla="*/ 1194650 w 2698312"/>
              <a:gd name="connsiteY4" fmla="*/ 177092 h 2264207"/>
              <a:gd name="connsiteX5" fmla="*/ 1346115 w 2698312"/>
              <a:gd name="connsiteY5" fmla="*/ 25627 h 2264207"/>
              <a:gd name="connsiteX6" fmla="*/ 1553678 w 2698312"/>
              <a:gd name="connsiteY6" fmla="*/ 25627 h 2264207"/>
              <a:gd name="connsiteX7" fmla="*/ 1839779 w 2698312"/>
              <a:gd name="connsiteY7" fmla="*/ 278069 h 2264207"/>
              <a:gd name="connsiteX8" fmla="*/ 2232466 w 2698312"/>
              <a:gd name="connsiteY8" fmla="*/ 451973 h 2264207"/>
              <a:gd name="connsiteX9" fmla="*/ 2541006 w 2698312"/>
              <a:gd name="connsiteY9" fmla="*/ 738074 h 2264207"/>
              <a:gd name="connsiteX10" fmla="*/ 2675641 w 2698312"/>
              <a:gd name="connsiteY10" fmla="*/ 1001735 h 2264207"/>
              <a:gd name="connsiteX11" fmla="*/ 2670032 w 2698312"/>
              <a:gd name="connsiteY11" fmla="*/ 1388812 h 2264207"/>
              <a:gd name="connsiteX12" fmla="*/ 2400760 w 2698312"/>
              <a:gd name="connsiteY12" fmla="*/ 1893696 h 2264207"/>
              <a:gd name="connsiteX13" fmla="*/ 1817339 w 2698312"/>
              <a:gd name="connsiteY13" fmla="*/ 2247114 h 2264207"/>
              <a:gd name="connsiteX14" fmla="*/ 1149771 w 2698312"/>
              <a:gd name="connsiteY14" fmla="*/ 2179796 h 2264207"/>
              <a:gd name="connsiteX15" fmla="*/ 583180 w 2698312"/>
              <a:gd name="connsiteY15" fmla="*/ 1927355 h 2264207"/>
              <a:gd name="connsiteX16" fmla="*/ 207322 w 2698312"/>
              <a:gd name="connsiteY16" fmla="*/ 1568326 h 2264207"/>
              <a:gd name="connsiteX17" fmla="*/ 83906 w 2698312"/>
              <a:gd name="connsiteY17" fmla="*/ 1411252 h 226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98312" h="2264207">
                <a:moveTo>
                  <a:pt x="83906" y="1411252"/>
                </a:moveTo>
                <a:cubicBezTo>
                  <a:pt x="50247" y="1362634"/>
                  <a:pt x="-19875" y="1341129"/>
                  <a:pt x="5369" y="1276616"/>
                </a:cubicBezTo>
                <a:cubicBezTo>
                  <a:pt x="30613" y="1212103"/>
                  <a:pt x="105410" y="1147590"/>
                  <a:pt x="235371" y="1024174"/>
                </a:cubicBezTo>
                <a:cubicBezTo>
                  <a:pt x="365332" y="900758"/>
                  <a:pt x="785133" y="536120"/>
                  <a:pt x="785133" y="536120"/>
                </a:cubicBezTo>
                <a:lnTo>
                  <a:pt x="1194650" y="177092"/>
                </a:lnTo>
                <a:cubicBezTo>
                  <a:pt x="1288147" y="92010"/>
                  <a:pt x="1286277" y="50871"/>
                  <a:pt x="1346115" y="25627"/>
                </a:cubicBezTo>
                <a:cubicBezTo>
                  <a:pt x="1405953" y="383"/>
                  <a:pt x="1471401" y="-16447"/>
                  <a:pt x="1553678" y="25627"/>
                </a:cubicBezTo>
                <a:cubicBezTo>
                  <a:pt x="1635955" y="67701"/>
                  <a:pt x="1726648" y="207011"/>
                  <a:pt x="1839779" y="278069"/>
                </a:cubicBezTo>
                <a:cubicBezTo>
                  <a:pt x="1952910" y="349127"/>
                  <a:pt x="2115595" y="375306"/>
                  <a:pt x="2232466" y="451973"/>
                </a:cubicBezTo>
                <a:cubicBezTo>
                  <a:pt x="2349337" y="528640"/>
                  <a:pt x="2467144" y="646447"/>
                  <a:pt x="2541006" y="738074"/>
                </a:cubicBezTo>
                <a:cubicBezTo>
                  <a:pt x="2614868" y="829701"/>
                  <a:pt x="2654137" y="893279"/>
                  <a:pt x="2675641" y="1001735"/>
                </a:cubicBezTo>
                <a:cubicBezTo>
                  <a:pt x="2697145" y="1110191"/>
                  <a:pt x="2715846" y="1240152"/>
                  <a:pt x="2670032" y="1388812"/>
                </a:cubicBezTo>
                <a:cubicBezTo>
                  <a:pt x="2624218" y="1537472"/>
                  <a:pt x="2542875" y="1750646"/>
                  <a:pt x="2400760" y="1893696"/>
                </a:cubicBezTo>
                <a:cubicBezTo>
                  <a:pt x="2258645" y="2036746"/>
                  <a:pt x="2025837" y="2199431"/>
                  <a:pt x="1817339" y="2247114"/>
                </a:cubicBezTo>
                <a:cubicBezTo>
                  <a:pt x="1608841" y="2294797"/>
                  <a:pt x="1355464" y="2233089"/>
                  <a:pt x="1149771" y="2179796"/>
                </a:cubicBezTo>
                <a:cubicBezTo>
                  <a:pt x="944078" y="2126503"/>
                  <a:pt x="740255" y="2029267"/>
                  <a:pt x="583180" y="1927355"/>
                </a:cubicBezTo>
                <a:cubicBezTo>
                  <a:pt x="426105" y="1825443"/>
                  <a:pt x="295209" y="1656213"/>
                  <a:pt x="207322" y="1568326"/>
                </a:cubicBezTo>
                <a:cubicBezTo>
                  <a:pt x="119435" y="1480439"/>
                  <a:pt x="117565" y="1459870"/>
                  <a:pt x="83906" y="141125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899753" y="2303704"/>
            <a:ext cx="895323" cy="813967"/>
          </a:xfrm>
          <a:custGeom>
            <a:avLst/>
            <a:gdLst>
              <a:gd name="connsiteX0" fmla="*/ 166433 w 727450"/>
              <a:gd name="connsiteY0" fmla="*/ 283020 h 813966"/>
              <a:gd name="connsiteX1" fmla="*/ 306679 w 727450"/>
              <a:gd name="connsiteY1" fmla="*/ 86677 h 813966"/>
              <a:gd name="connsiteX2" fmla="*/ 497413 w 727450"/>
              <a:gd name="connsiteY2" fmla="*/ 8139 h 813966"/>
              <a:gd name="connsiteX3" fmla="*/ 727415 w 727450"/>
              <a:gd name="connsiteY3" fmla="*/ 271801 h 813966"/>
              <a:gd name="connsiteX4" fmla="*/ 480583 w 727450"/>
              <a:gd name="connsiteY4" fmla="*/ 709366 h 813966"/>
              <a:gd name="connsiteX5" fmla="*/ 222532 w 727450"/>
              <a:gd name="connsiteY5" fmla="*/ 810343 h 813966"/>
              <a:gd name="connsiteX6" fmla="*/ 37408 w 727450"/>
              <a:gd name="connsiteY6" fmla="*/ 625219 h 813966"/>
              <a:gd name="connsiteX7" fmla="*/ 9359 w 727450"/>
              <a:gd name="connsiteY7" fmla="*/ 445705 h 813966"/>
              <a:gd name="connsiteX8" fmla="*/ 166433 w 727450"/>
              <a:gd name="connsiteY8" fmla="*/ 283020 h 81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0" h="813966">
                <a:moveTo>
                  <a:pt x="166433" y="283020"/>
                </a:moveTo>
                <a:cubicBezTo>
                  <a:pt x="215986" y="223182"/>
                  <a:pt x="251516" y="132490"/>
                  <a:pt x="306679" y="86677"/>
                </a:cubicBezTo>
                <a:cubicBezTo>
                  <a:pt x="361842" y="40864"/>
                  <a:pt x="427290" y="-22715"/>
                  <a:pt x="497413" y="8139"/>
                </a:cubicBezTo>
                <a:cubicBezTo>
                  <a:pt x="567536" y="38993"/>
                  <a:pt x="730220" y="154930"/>
                  <a:pt x="727415" y="271801"/>
                </a:cubicBezTo>
                <a:cubicBezTo>
                  <a:pt x="724610" y="388672"/>
                  <a:pt x="564730" y="619609"/>
                  <a:pt x="480583" y="709366"/>
                </a:cubicBezTo>
                <a:cubicBezTo>
                  <a:pt x="396436" y="799123"/>
                  <a:pt x="296394" y="824367"/>
                  <a:pt x="222532" y="810343"/>
                </a:cubicBezTo>
                <a:cubicBezTo>
                  <a:pt x="148670" y="796319"/>
                  <a:pt x="72937" y="685992"/>
                  <a:pt x="37408" y="625219"/>
                </a:cubicBezTo>
                <a:cubicBezTo>
                  <a:pt x="1879" y="564446"/>
                  <a:pt x="-10275" y="500868"/>
                  <a:pt x="9359" y="445705"/>
                </a:cubicBezTo>
                <a:cubicBezTo>
                  <a:pt x="28993" y="390542"/>
                  <a:pt x="116880" y="342858"/>
                  <a:pt x="166433" y="28302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460170" y="1346500"/>
            <a:ext cx="4040227" cy="3163053"/>
          </a:xfrm>
          <a:custGeom>
            <a:avLst/>
            <a:gdLst>
              <a:gd name="connsiteX0" fmla="*/ 86781 w 3282686"/>
              <a:gd name="connsiteY0" fmla="*/ 725116 h 3163053"/>
              <a:gd name="connsiteX1" fmla="*/ 2634 w 3282686"/>
              <a:gd name="connsiteY1" fmla="*/ 573651 h 3163053"/>
              <a:gd name="connsiteX2" fmla="*/ 204587 w 3282686"/>
              <a:gd name="connsiteY2" fmla="*/ 225842 h 3163053"/>
              <a:gd name="connsiteX3" fmla="*/ 513127 w 3282686"/>
              <a:gd name="connsiteY3" fmla="*/ 108036 h 3163053"/>
              <a:gd name="connsiteX4" fmla="*/ 1466796 w 3282686"/>
              <a:gd name="connsiteY4" fmla="*/ 79987 h 3163053"/>
              <a:gd name="connsiteX5" fmla="*/ 2044607 w 3282686"/>
              <a:gd name="connsiteY5" fmla="*/ 35109 h 3163053"/>
              <a:gd name="connsiteX6" fmla="*/ 2975836 w 3282686"/>
              <a:gd name="connsiteY6" fmla="*/ 29499 h 3163053"/>
              <a:gd name="connsiteX7" fmla="*/ 3222668 w 3282686"/>
              <a:gd name="connsiteY7" fmla="*/ 68768 h 3163053"/>
              <a:gd name="connsiteX8" fmla="*/ 3267547 w 3282686"/>
              <a:gd name="connsiteY8" fmla="*/ 814873 h 3163053"/>
              <a:gd name="connsiteX9" fmla="*/ 3278766 w 3282686"/>
              <a:gd name="connsiteY9" fmla="*/ 2884895 h 3163053"/>
              <a:gd name="connsiteX10" fmla="*/ 3205839 w 3282686"/>
              <a:gd name="connsiteY10" fmla="*/ 3142947 h 3163053"/>
              <a:gd name="connsiteX11" fmla="*/ 2616808 w 3282686"/>
              <a:gd name="connsiteY11" fmla="*/ 2896115 h 3163053"/>
              <a:gd name="connsiteX12" fmla="*/ 2156803 w 3282686"/>
              <a:gd name="connsiteY12" fmla="*/ 2570745 h 3163053"/>
              <a:gd name="connsiteX13" fmla="*/ 1315331 w 3282686"/>
              <a:gd name="connsiteY13" fmla="*/ 1931226 h 3163053"/>
              <a:gd name="connsiteX14" fmla="*/ 1214354 w 3282686"/>
              <a:gd name="connsiteY14" fmla="*/ 1734883 h 3163053"/>
              <a:gd name="connsiteX15" fmla="*/ 658982 w 3282686"/>
              <a:gd name="connsiteY15" fmla="*/ 1325366 h 3163053"/>
              <a:gd name="connsiteX16" fmla="*/ 356052 w 3282686"/>
              <a:gd name="connsiteY16" fmla="*/ 977558 h 3163053"/>
              <a:gd name="connsiteX17" fmla="*/ 47512 w 3282686"/>
              <a:gd name="connsiteY17" fmla="*/ 680237 h 3163053"/>
              <a:gd name="connsiteX18" fmla="*/ 86781 w 3282686"/>
              <a:gd name="connsiteY18" fmla="*/ 725116 h 31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82686" h="3163053">
                <a:moveTo>
                  <a:pt x="86781" y="725116"/>
                </a:moveTo>
                <a:cubicBezTo>
                  <a:pt x="79301" y="707352"/>
                  <a:pt x="-17000" y="656863"/>
                  <a:pt x="2634" y="573651"/>
                </a:cubicBezTo>
                <a:cubicBezTo>
                  <a:pt x="22268" y="490439"/>
                  <a:pt x="119505" y="303444"/>
                  <a:pt x="204587" y="225842"/>
                </a:cubicBezTo>
                <a:cubicBezTo>
                  <a:pt x="289669" y="148240"/>
                  <a:pt x="302759" y="132345"/>
                  <a:pt x="513127" y="108036"/>
                </a:cubicBezTo>
                <a:cubicBezTo>
                  <a:pt x="723495" y="83727"/>
                  <a:pt x="1211549" y="92141"/>
                  <a:pt x="1466796" y="79987"/>
                </a:cubicBezTo>
                <a:cubicBezTo>
                  <a:pt x="1722043" y="67833"/>
                  <a:pt x="1793100" y="43524"/>
                  <a:pt x="2044607" y="35109"/>
                </a:cubicBezTo>
                <a:cubicBezTo>
                  <a:pt x="2296114" y="26694"/>
                  <a:pt x="2779493" y="23889"/>
                  <a:pt x="2975836" y="29499"/>
                </a:cubicBezTo>
                <a:cubicBezTo>
                  <a:pt x="3172179" y="35109"/>
                  <a:pt x="3174050" y="-62128"/>
                  <a:pt x="3222668" y="68768"/>
                </a:cubicBezTo>
                <a:cubicBezTo>
                  <a:pt x="3271286" y="199664"/>
                  <a:pt x="3258197" y="345519"/>
                  <a:pt x="3267547" y="814873"/>
                </a:cubicBezTo>
                <a:cubicBezTo>
                  <a:pt x="3276897" y="1284227"/>
                  <a:pt x="3289051" y="2496883"/>
                  <a:pt x="3278766" y="2884895"/>
                </a:cubicBezTo>
                <a:cubicBezTo>
                  <a:pt x="3268481" y="3272907"/>
                  <a:pt x="3316165" y="3141077"/>
                  <a:pt x="3205839" y="3142947"/>
                </a:cubicBezTo>
                <a:cubicBezTo>
                  <a:pt x="3095513" y="3144817"/>
                  <a:pt x="2791647" y="2991482"/>
                  <a:pt x="2616808" y="2896115"/>
                </a:cubicBezTo>
                <a:cubicBezTo>
                  <a:pt x="2441969" y="2800748"/>
                  <a:pt x="2373716" y="2731560"/>
                  <a:pt x="2156803" y="2570745"/>
                </a:cubicBezTo>
                <a:cubicBezTo>
                  <a:pt x="1939890" y="2409930"/>
                  <a:pt x="1472406" y="2070536"/>
                  <a:pt x="1315331" y="1931226"/>
                </a:cubicBezTo>
                <a:cubicBezTo>
                  <a:pt x="1158256" y="1791916"/>
                  <a:pt x="1323745" y="1835860"/>
                  <a:pt x="1214354" y="1734883"/>
                </a:cubicBezTo>
                <a:cubicBezTo>
                  <a:pt x="1104963" y="1633906"/>
                  <a:pt x="802032" y="1451587"/>
                  <a:pt x="658982" y="1325366"/>
                </a:cubicBezTo>
                <a:cubicBezTo>
                  <a:pt x="515932" y="1199145"/>
                  <a:pt x="457964" y="1085079"/>
                  <a:pt x="356052" y="977558"/>
                </a:cubicBezTo>
                <a:cubicBezTo>
                  <a:pt x="254140" y="870037"/>
                  <a:pt x="93325" y="726050"/>
                  <a:pt x="47512" y="680237"/>
                </a:cubicBezTo>
                <a:cubicBezTo>
                  <a:pt x="1699" y="634424"/>
                  <a:pt x="94261" y="742880"/>
                  <a:pt x="86781" y="725116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058288" y="2828140"/>
            <a:ext cx="258735" cy="8968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3390" y="3624016"/>
            <a:ext cx="3168067" cy="331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  <a:softEdge rad="63500"/>
          </a:effectLst>
        </p:spPr>
        <p:txBody>
          <a:bodyPr wrap="square" lIns="99524" tIns="49763" rIns="99524" bIns="49763" rtlCol="0">
            <a:spAutoFit/>
          </a:bodyPr>
          <a:lstStyle/>
          <a:p>
            <a:r>
              <a:rPr lang="ru-RU" sz="1500" dirty="0">
                <a:latin typeface="Calibri" pitchFamily="34" charset="0"/>
              </a:rPr>
              <a:t>Ремонтно-техническая база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0057" y="1893606"/>
            <a:ext cx="982798" cy="30055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lIns="99524" tIns="49763" rIns="99524" bIns="49763" rtlCol="0">
            <a:spAutoFit/>
          </a:bodyPr>
          <a:lstStyle/>
          <a:p>
            <a:pPr algn="ctr"/>
            <a:r>
              <a:rPr lang="ru-RU" sz="1300" dirty="0"/>
              <a:t>ИЖС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79520" y="2710686"/>
            <a:ext cx="135797" cy="117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86650" y="4452328"/>
            <a:ext cx="1683882" cy="608329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9524" tIns="49763" rIns="99524" bIns="49763" rtlCol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завод </a:t>
            </a:r>
          </a:p>
          <a:p>
            <a:pPr algn="ctr"/>
            <a:r>
              <a:rPr lang="ru-RU" sz="1100" dirty="0">
                <a:latin typeface="Calibri" pitchFamily="34" charset="0"/>
              </a:rPr>
              <a:t>энергетического машиностроения</a:t>
            </a:r>
          </a:p>
        </p:txBody>
      </p:sp>
      <p:sp>
        <p:nvSpPr>
          <p:cNvPr id="13" name="TextBox 12"/>
          <p:cNvSpPr txBox="1"/>
          <p:nvPr/>
        </p:nvSpPr>
        <p:spPr>
          <a:xfrm rot="21337810">
            <a:off x="3013842" y="1463169"/>
            <a:ext cx="936771" cy="3005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"/>
          </a:effectLst>
        </p:spPr>
        <p:txBody>
          <a:bodyPr wrap="none" lIns="99524" tIns="49763" rIns="99524" bIns="49763" rtlCol="0">
            <a:spAutoFit/>
          </a:bodyPr>
          <a:lstStyle/>
          <a:p>
            <a:r>
              <a:rPr lang="ru-RU" sz="1300" i="1" dirty="0"/>
              <a:t>Шарапово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 rot="10603990">
            <a:off x="2433053" y="1586778"/>
            <a:ext cx="531752" cy="131471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13521047">
            <a:off x="4683516" y="1385156"/>
            <a:ext cx="432048" cy="161810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887022">
            <a:off x="5007817" y="1751023"/>
            <a:ext cx="904711" cy="2851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"/>
          </a:effectLst>
        </p:spPr>
        <p:txBody>
          <a:bodyPr wrap="none" lIns="99524" tIns="49763" rIns="99524" bIns="49763">
            <a:spAutoFit/>
          </a:bodyPr>
          <a:lstStyle/>
          <a:p>
            <a:r>
              <a:rPr lang="ru-RU" sz="1200" i="1" dirty="0"/>
              <a:t>Скурыгино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584381" y="2870381"/>
            <a:ext cx="67899" cy="325255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52279" y="4682773"/>
            <a:ext cx="906979" cy="14401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00479" y="4670599"/>
            <a:ext cx="135797" cy="1174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16489" y="2828143"/>
            <a:ext cx="135797" cy="1174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22937" y="6109390"/>
            <a:ext cx="3691819" cy="531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63500"/>
          </a:effectLst>
        </p:spPr>
        <p:txBody>
          <a:bodyPr wrap="none" lIns="99524" tIns="49763" rIns="99524" bIns="49763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Индустриальная зона </a:t>
            </a:r>
          </a:p>
          <a:p>
            <a:pPr algn="ctr"/>
            <a:r>
              <a:rPr lang="ru-RU" sz="1400" b="1" dirty="0">
                <a:latin typeface="Calibri" pitchFamily="34" charset="0"/>
              </a:rPr>
              <a:t>по ул. Гагарина в г. Чехове , Московской обл.</a:t>
            </a:r>
          </a:p>
        </p:txBody>
      </p:sp>
      <p:sp>
        <p:nvSpPr>
          <p:cNvPr id="22" name="Прямоугольник 21"/>
          <p:cNvSpPr/>
          <p:nvPr/>
        </p:nvSpPr>
        <p:spPr>
          <a:xfrm rot="2102978">
            <a:off x="7886047" y="3751247"/>
            <a:ext cx="619633" cy="30055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none" lIns="99524" tIns="49763" rIns="99524" bIns="49763">
            <a:spAutoFit/>
          </a:bodyPr>
          <a:lstStyle/>
          <a:p>
            <a:r>
              <a:rPr lang="ru-RU" sz="1300" b="1" i="1" dirty="0"/>
              <a:t>Чехов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 rot="1829145">
            <a:off x="8424290" y="4113292"/>
            <a:ext cx="531752" cy="131471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24" tIns="49763" rIns="99524" bIns="49763"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2410779">
            <a:off x="6165308" y="2970849"/>
            <a:ext cx="956007" cy="269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9524" tIns="49763" rIns="99524" bIns="49763" rtlCol="0">
            <a:spAutoFit/>
          </a:bodyPr>
          <a:lstStyle/>
          <a:p>
            <a:r>
              <a:rPr lang="ru-RU" sz="1100" i="1" dirty="0"/>
              <a:t>ул. Гагарина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4509" y="215114"/>
            <a:ext cx="884525" cy="718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47712" y="1983308"/>
            <a:ext cx="1525072" cy="300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none" lIns="99524" tIns="49763" rIns="99524" bIns="49763" rtlCol="0">
            <a:spAutoFit/>
          </a:bodyPr>
          <a:lstStyle/>
          <a:p>
            <a:r>
              <a:rPr lang="ru-RU" sz="1300" i="1" dirty="0"/>
              <a:t>50:31:0010501:933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2818" y="2319992"/>
            <a:ext cx="1525072" cy="300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lIns="99524" tIns="49763" rIns="99524" bIns="49763" rtlCol="0">
            <a:spAutoFit/>
          </a:bodyPr>
          <a:lstStyle/>
          <a:p>
            <a:r>
              <a:rPr lang="ru-RU" sz="1300" i="1" dirty="0"/>
              <a:t>50:31:0010501:934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990753" y="2199993"/>
            <a:ext cx="424563" cy="37609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807136" y="2522534"/>
            <a:ext cx="436004" cy="34784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713" y="1197227"/>
            <a:ext cx="3123601" cy="176621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9591470" y="3013135"/>
            <a:ext cx="2566081" cy="360096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21" tIns="45709" rIns="91421" bIns="45709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Рассматриваемая проектом территория находится в северо-западной части </a:t>
            </a: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 Чехова, в индустриальной зоне по ул. Гагарина.</a:t>
            </a: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Территория планируемой  ремонтно-технической базы граничит: </a:t>
            </a: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 северо- востока –автодорога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Старосимферопольское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шоссе- Скурыгино-Чехов  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IVкатегории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далее индивидуальная жилая застройка; </a:t>
            </a: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 юго-востока, юга , юго-запада  и северо-запада– смежные участки с разрешенным  использованием под производство; </a:t>
            </a: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 запада – внутренний проезд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территории; </a:t>
            </a:r>
          </a:p>
        </p:txBody>
      </p:sp>
    </p:spTree>
    <p:extLst>
      <p:ext uri="{BB962C8B-B14F-4D97-AF65-F5344CB8AC3E}">
        <p14:creationId xmlns:p14="http://schemas.microsoft.com/office/powerpoint/2010/main" xmlns="" val="22193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155" y="1067589"/>
            <a:ext cx="6248833" cy="57806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"/>
            <a:ext cx="12206245" cy="114888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158110" y="312842"/>
            <a:ext cx="12027876" cy="546774"/>
          </a:xfrm>
          <a:prstGeom prst="rect">
            <a:avLst/>
          </a:prstGeom>
          <a:noFill/>
        </p:spPr>
        <p:txBody>
          <a:bodyPr wrap="square" lIns="99524" tIns="49763" rIns="99524" bIns="49763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2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Схема архитектурно-планировочной организации территории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4509" y="215114"/>
            <a:ext cx="884525" cy="718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050" y="4278039"/>
            <a:ext cx="6096000" cy="307754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r>
              <a:rPr lang="ru-RU" sz="1400" dirty="0"/>
              <a:t> 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5615235"/>
              </p:ext>
            </p:extLst>
          </p:nvPr>
        </p:nvGraphicFramePr>
        <p:xfrm>
          <a:off x="212411" y="1273750"/>
          <a:ext cx="5521305" cy="40893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51453"/>
                <a:gridCol w="1069852"/>
              </a:tblGrid>
              <a:tr h="367889"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Площадь,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кв. м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7889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1. Пункт технического обслуживания бурового оборудования </a:t>
                      </a: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900" i="1" dirty="0" smtClean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ru-RU" sz="900" i="1" dirty="0" err="1" smtClean="0">
                          <a:solidFill>
                            <a:schemeClr val="tx1"/>
                          </a:solidFill>
                        </a:rPr>
                        <a:t>застр</a:t>
                      </a: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1 440,00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900" i="1" dirty="0" smtClean="0"/>
                        <a:t>Стоянки легковых автомобилей для персонала (на 10 мест)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125,00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indent="0"/>
                      <a:r>
                        <a:rPr lang="ru-RU" sz="900" i="1" dirty="0" smtClean="0"/>
                        <a:t>3. Септик для хоз. бытовой канализации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 5,0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indent="0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4. Трубчатый колодец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/>
                        <a:t>5. Въезд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/>
                        <a:t>6. </a:t>
                      </a: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КПП (пост охраны-модульное сооружение)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2,90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7. ТП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4,00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8. Площадка для отдыха персонала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 25,00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/>
                        <a:t>9. Пожарный резервуар для воды (подземный)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7889">
                <a:tc>
                  <a:txBody>
                    <a:bodyPr/>
                    <a:lstStyle/>
                    <a:p>
                      <a:pPr marL="0" indent="0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10. Открытые площадки для хранения крупногабаритного бурового оборудования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2 227,60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indent="0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11. Очистные сооружения поверхностного стока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27,0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95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/>
                        <a:t>12. Стоянка техники для подъемно-погрузочных работ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485,6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indent="0"/>
                      <a:r>
                        <a:rPr lang="ru-RU" sz="900" i="1" dirty="0" smtClean="0"/>
                        <a:t>13. Площадка для сбора ТБО</a:t>
                      </a:r>
                      <a:endParaRPr lang="ru-RU" sz="900" i="1" dirty="0"/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14,0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indent="0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14. Въезд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9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15. Пожарный въезд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 marL="112540" marR="112540" marT="45719" marB="4571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гнутая вниз стрелка 7">
            <a:hlinkClick r:id="rId5" action="ppaction://hlinksldjump"/>
          </p:cNvPr>
          <p:cNvSpPr/>
          <p:nvPr/>
        </p:nvSpPr>
        <p:spPr>
          <a:xfrm>
            <a:off x="4940490" y="6018662"/>
            <a:ext cx="532262" cy="39578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6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56442" y="1037230"/>
            <a:ext cx="548816" cy="5346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466" y="1045240"/>
            <a:ext cx="487936" cy="2075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Ivanov.SY\Pictures\Гранцы поселе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51" y="955343"/>
            <a:ext cx="5390866" cy="50448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82435" y="1624084"/>
            <a:ext cx="543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Чеховский муниципальный район расположен в южной части Подмосковья, граничит с Подольский, Серпуховским, </a:t>
            </a:r>
            <a:r>
              <a:rPr lang="ru-RU" dirty="0" err="1" smtClean="0"/>
              <a:t>Наро-Фоминским</a:t>
            </a:r>
            <a:r>
              <a:rPr lang="ru-RU" dirty="0" smtClean="0"/>
              <a:t> и Домодедовскими районами, а также с Калужской областью.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85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4598" y="862904"/>
            <a:ext cx="4843312" cy="3660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Чеховского района 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85,8тыс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•Административный центр —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Чехов.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•Состав района -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поселений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городских,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•Население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126,2 тыс.чел.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01.01.2015 г.) из них: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–74.,2 тыс.чел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52,1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Адм.центр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 Чехов– 69,0тыс.чел.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•Трудоспособное население –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61,5 тыс.чел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экономике района занято –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60,4 тыс.чел. </a:t>
            </a:r>
            <a:r>
              <a:rPr lang="ru-RU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маятниковой миграции имеется кадровый резерв квалифицированной рабочей силы порядка </a:t>
            </a:r>
            <a:r>
              <a:rPr lang="ru-RU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2,1 тыс.чел</a:t>
            </a:r>
            <a:r>
              <a:rPr lang="ru-RU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598" y="4550645"/>
            <a:ext cx="4941474" cy="2359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(тыс. руб.) 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•промышленность-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42,71 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•строительство -44,9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•сельское хозяйство -30,0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•торговля -34,5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•образование- 34,7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•здравоохранение -47,6 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•культура и спорт- 29,4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8044" y="1695450"/>
            <a:ext cx="6449358" cy="1892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земельных участков для размещения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домов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ИЖС: от 1200 до 2500 руб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дачных и садоводческих объединений: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от850 до1400 руб. за кв.м.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объектов торговли: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1300 до 2800 руб. за кв.м.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промышленности: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360 до 1500 руб. за кв.м.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7825" y="862904"/>
            <a:ext cx="6459577" cy="651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ископаемые: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___нет__</a:t>
            </a:r>
          </a:p>
          <a:p>
            <a:pPr marL="2424113" lvl="5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Демография и ресурсы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68044" y="3655833"/>
            <a:ext cx="6449358" cy="1789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•Электроэнергии: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4,54 до 5,9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за 1 Квт*час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Газоснабжения: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5588,01(газ)+669,99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(транспорт-ка) руб. за 1000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Водоснабжения: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22,1 руб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НДС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Водоотведения: 26,21 руб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НДС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Теплоснабжения: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1855,3 руб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НДС </a:t>
            </a:r>
          </a:p>
        </p:txBody>
      </p:sp>
    </p:spTree>
    <p:extLst>
      <p:ext uri="{BB962C8B-B14F-4D97-AF65-F5344CB8AC3E}">
        <p14:creationId xmlns:p14="http://schemas.microsoft.com/office/powerpoint/2010/main" xmlns="" val="37523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Транспортное сообщение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Ivanov.SY\Pictures\Karta_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878" y="1132765"/>
            <a:ext cx="5989705" cy="540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52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и квалифицированные кадры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598" y="862903"/>
            <a:ext cx="4941474" cy="1839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образования: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Колледжей 1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5688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Училищ 1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5688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Техникумов 1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5688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Иные ВУЗы 1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обучающихся:  2338 чел. (2015г.)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8044" y="862903"/>
            <a:ext cx="6449358" cy="1130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инженеры – 0 чел.</a:t>
            </a:r>
          </a:p>
          <a:p>
            <a:pPr marL="2689225" lvl="5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химики – 0 чел.</a:t>
            </a:r>
          </a:p>
          <a:p>
            <a:pPr marL="2689225" lvl="5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экономисты – 164 чел.</a:t>
            </a:r>
          </a:p>
          <a:p>
            <a:pPr marL="2689225" lvl="5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строительное дело – 0 чел.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64" y="2990407"/>
            <a:ext cx="6449358" cy="1130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трудовая специализация жителей района: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производственно - складская</a:t>
            </a:r>
          </a:p>
          <a:p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7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предприятия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597" y="862902"/>
            <a:ext cx="8546673" cy="561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4"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•1.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Данон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Индустрия» - производство кисломолочных продуктов. За 9 мес. 2015 г. объем инвестиций составил 496 млн.руб.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2.ООО «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Барри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Каллебаут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НЛ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Раша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производство сахаристых изделий. За 9 мес. 2015 г. объем инвестиций составил156 млн.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3.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Ниско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Индастри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экструдированного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пенопилестирола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9 мес. 2015 г. объем инвестиций составил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млн.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•4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ООО «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шаттдекор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производство декоративной бумаги.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9 мес. 2015 г. объем инвестиций составил 48  млн.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5.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 ФМ «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Ложистик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логистика.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9 мес. 2015 г. объем инвестиций составил 43 млн.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6.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«Перекресток»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торговля.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9 мес. 2015 г. объем инвестиций составил 24 млн.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6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ООО «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Логопарк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Юг» -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9 мес. 2015 г. объем инвестиций составил 20 млн.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7788" y="862902"/>
            <a:ext cx="26087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 указанием: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 Объема инвестиций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 Сферы деятельности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*Создаваемых мощностей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*Создаваемых рабочих мест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6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149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dirty="0" smtClean="0"/>
              <a:t>Перечень потенциальных и находящихся на ранней стадии реализации </a:t>
            </a:r>
            <a:r>
              <a:rPr lang="ru-RU" altLang="ru-RU" sz="2400" dirty="0"/>
              <a:t>инвестиционных </a:t>
            </a:r>
            <a:r>
              <a:rPr lang="ru-RU" altLang="ru-RU" sz="2400" dirty="0" smtClean="0"/>
              <a:t>проектов (оказывающих существенное влияние на экономику района, не относящиеся к строительству жилья и сопутствующих объектов, а также к строительству федеральных и региональных объектов инженерной инфраструктуры)</a:t>
            </a:r>
            <a:endParaRPr lang="ru-RU" altLang="ru-RU" sz="24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0998" y="1743456"/>
            <a:ext cx="11536403" cy="4962144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1. ООО «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Логопарк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Юг» 2 очередь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Торговля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2. ООО «БАУЭР ТЕХНОЛОГИЯ»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Индустриальные парки и технопарки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3. ООО «Индустриальный парк «Чеховский»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714129" y="838200"/>
            <a:ext cx="4027488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1246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dirty="0" smtClean="0"/>
              <a:t>Приоритетные отрасли развития района для привлечения инвестиций </a:t>
            </a:r>
            <a:br>
              <a:rPr lang="ru-RU" altLang="ru-RU" sz="2400" dirty="0" smtClean="0"/>
            </a:br>
            <a:r>
              <a:rPr lang="ru-RU" altLang="ru-RU" sz="2400" dirty="0" smtClean="0"/>
              <a:t>(основная специализация бизнеса на территории района)</a:t>
            </a:r>
            <a:endParaRPr lang="ru-RU" altLang="ru-RU" sz="24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32230" y="1621536"/>
            <a:ext cx="11536403" cy="4962144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714129" y="838200"/>
            <a:ext cx="4027488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97876" y="2096814"/>
            <a:ext cx="9144000" cy="1397384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Производственно-логистическая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6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Расположение крупных предприятий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318" y="1045242"/>
            <a:ext cx="2600938" cy="58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450976" y="3939988"/>
            <a:ext cx="352241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182035" y="5015753"/>
            <a:ext cx="618143" cy="103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762076" y="1599304"/>
            <a:ext cx="45719" cy="4451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989378" y="2858816"/>
            <a:ext cx="4928023" cy="1902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Индустриальные, Бизнес, Техно (и иные) парки: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• 3.ООО «Индустриальный парк «Чеховский», адрес: 142300, г. Чехов, Московской области, в районе д.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Сергеево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89380" y="1061544"/>
            <a:ext cx="4928022" cy="162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Логистические комплексы: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•1.ООО «ПНК»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•2.ООО «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Логопарк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Юг»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9362" y="4901773"/>
            <a:ext cx="4918841" cy="1456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Производство: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• 4.ООО «БАУЭР ТЕХНОЛОГИЯ»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7" name="Picture 1" descr="D:\2015-11-12_10-40-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00880"/>
            <a:ext cx="6505903" cy="5309004"/>
          </a:xfrm>
          <a:prstGeom prst="rect">
            <a:avLst/>
          </a:prstGeom>
          <a:noFill/>
        </p:spPr>
      </p:pic>
      <p:sp>
        <p:nvSpPr>
          <p:cNvPr id="13" name="10-конечная звезда 12"/>
          <p:cNvSpPr/>
          <p:nvPr/>
        </p:nvSpPr>
        <p:spPr>
          <a:xfrm>
            <a:off x="4844953" y="3957848"/>
            <a:ext cx="313899" cy="31389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8-конечная звезда 15"/>
          <p:cNvSpPr/>
          <p:nvPr/>
        </p:nvSpPr>
        <p:spPr>
          <a:xfrm>
            <a:off x="3248166" y="3316405"/>
            <a:ext cx="341195" cy="3002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3</a:t>
            </a:r>
            <a:endParaRPr lang="ru-RU" dirty="0"/>
          </a:p>
        </p:txBody>
      </p:sp>
      <p:sp>
        <p:nvSpPr>
          <p:cNvPr id="17" name="8-конечная звезда 16"/>
          <p:cNvSpPr/>
          <p:nvPr/>
        </p:nvSpPr>
        <p:spPr>
          <a:xfrm>
            <a:off x="3603009" y="3411940"/>
            <a:ext cx="354842" cy="32754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4</a:t>
            </a:r>
            <a:endParaRPr lang="ru-RU" dirty="0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4751689" y="3673512"/>
            <a:ext cx="313899" cy="31389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02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1618</Words>
  <Application>Microsoft Office PowerPoint</Application>
  <PresentationFormat>Произвольный</PresentationFormat>
  <Paragraphs>331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Производственно-логистическая</vt:lpstr>
      <vt:lpstr>Слайд 9</vt:lpstr>
      <vt:lpstr>Инженерно - техническая обеспеченность индустриального парка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Antranik Nersesyan</dc:creator>
  <cp:lastModifiedBy>Юля</cp:lastModifiedBy>
  <cp:revision>125</cp:revision>
  <dcterms:created xsi:type="dcterms:W3CDTF">2015-10-29T13:36:46Z</dcterms:created>
  <dcterms:modified xsi:type="dcterms:W3CDTF">2015-12-28T08:09:37Z</dcterms:modified>
</cp:coreProperties>
</file>